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48" r:id="rId11"/>
    <p:sldMasterId id="2147483760" r:id="rId12"/>
    <p:sldMasterId id="2147483772" r:id="rId13"/>
    <p:sldMasterId id="2147483784" r:id="rId14"/>
    <p:sldMasterId id="2147483797" r:id="rId15"/>
    <p:sldMasterId id="2147483809" r:id="rId16"/>
    <p:sldMasterId id="2147483821" r:id="rId17"/>
  </p:sldMasterIdLst>
  <p:notesMasterIdLst>
    <p:notesMasterId r:id="rId37"/>
  </p:notesMasterIdLst>
  <p:handoutMasterIdLst>
    <p:handoutMasterId r:id="rId38"/>
  </p:handoutMasterIdLst>
  <p:sldIdLst>
    <p:sldId id="446" r:id="rId18"/>
    <p:sldId id="495" r:id="rId19"/>
    <p:sldId id="478" r:id="rId20"/>
    <p:sldId id="480" r:id="rId21"/>
    <p:sldId id="501" r:id="rId22"/>
    <p:sldId id="502" r:id="rId23"/>
    <p:sldId id="477" r:id="rId24"/>
    <p:sldId id="483" r:id="rId25"/>
    <p:sldId id="509" r:id="rId26"/>
    <p:sldId id="507" r:id="rId27"/>
    <p:sldId id="508" r:id="rId28"/>
    <p:sldId id="488" r:id="rId29"/>
    <p:sldId id="489" r:id="rId30"/>
    <p:sldId id="486" r:id="rId31"/>
    <p:sldId id="493" r:id="rId32"/>
    <p:sldId id="500" r:id="rId33"/>
    <p:sldId id="473" r:id="rId34"/>
    <p:sldId id="466" r:id="rId35"/>
    <p:sldId id="503"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varScale="1">
        <p:scale>
          <a:sx n="36" d="100"/>
          <a:sy n="36" d="100"/>
        </p:scale>
        <p:origin x="1698" y="4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smtClean="0"/>
              <a:t>FY21</a:t>
            </a:r>
            <a:endParaRPr lang="en-US" sz="2000" dirty="0"/>
          </a:p>
          <a:p>
            <a:pPr>
              <a:defRPr sz="2000"/>
            </a:pPr>
            <a:r>
              <a:rPr lang="en-US" sz="2000" dirty="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1C-416B-B9A8-E57197F1F4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1C-416B-B9A8-E57197F1F4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1C-416B-B9A8-E57197F1F4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1C-416B-B9A8-E57197F1F4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1C-416B-B9A8-E57197F1F4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1C-416B-B9A8-E57197F1F4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01C-416B-B9A8-E57197F1F4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01C-416B-B9A8-E57197F1F4C6}"/>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1C-416B-B9A8-E57197F1F4C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4607006.988910174</c:v>
                </c:pt>
                <c:pt idx="1">
                  <c:v>349974.47798939783</c:v>
                </c:pt>
                <c:pt idx="2">
                  <c:v>206986.91085729218</c:v>
                </c:pt>
                <c:pt idx="3">
                  <c:v>0</c:v>
                </c:pt>
                <c:pt idx="4">
                  <c:v>99380.707037792206</c:v>
                </c:pt>
                <c:pt idx="5">
                  <c:v>506300.05883899995</c:v>
                </c:pt>
                <c:pt idx="6">
                  <c:v>122994.17267099999</c:v>
                </c:pt>
                <c:pt idx="7">
                  <c:v>0</c:v>
                </c:pt>
              </c:numCache>
            </c:numRef>
          </c:val>
          <c:extLst>
            <c:ext xmlns:c16="http://schemas.microsoft.com/office/drawing/2014/chart" uri="{C3380CC4-5D6E-409C-BE32-E72D297353CC}">
              <c16:uniqueId val="{00000010-601C-416B-B9A8-E57197F1F4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3: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4: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Budget Parameters</a:t>
          </a:r>
          <a:endParaRPr lang="en-US" sz="3000" kern="1200" dirty="0">
            <a:latin typeface="Calibri" panose="020F0502020204030204" pitchFamily="34" charset="0"/>
            <a:cs typeface="Calibri" panose="020F0502020204030204" pitchFamily="34" charset="0"/>
          </a:endParaRP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Choices</a:t>
          </a:r>
          <a:endParaRPr lang="en-US" sz="3000" kern="1200" dirty="0">
            <a:latin typeface="Calibri" panose="020F0502020204030204" pitchFamily="34" charset="0"/>
            <a:cs typeface="Calibri" panose="020F0502020204030204" pitchFamily="34" charset="0"/>
          </a:endParaRP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4/13/2021</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4/13/2021</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a:t>
            </a:r>
            <a:r>
              <a:rPr lang="en-US" dirty="0" smtClean="0"/>
              <a:t>FY21. </a:t>
            </a:r>
            <a:r>
              <a:rPr lang="en-US" dirty="0"/>
              <a:t>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Additionally, we received money for signature programming, turnaround</a:t>
            </a:r>
            <a:r>
              <a:rPr lang="en-US" baseline="0" dirty="0" smtClean="0"/>
              <a:t>, Title I and FTE Allotments.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printed the terms on the next two slides for your convenience. I want to just go over them so we will all be on the same page as we move forward in this process. If you have any questions, please don’t hesitate to ask.</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384849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smtClean="0"/>
              <a:t> </a:t>
            </a:r>
          </a:p>
          <a:p>
            <a:pPr lvl="0" eaLnBrk="0" hangingPunct="0"/>
            <a:r>
              <a:rPr lang="en-US" dirty="0" smtClean="0"/>
              <a:t>Grade Level –</a:t>
            </a:r>
          </a:p>
          <a:p>
            <a:pPr lvl="1" eaLnBrk="0" hangingPunct="0"/>
            <a:r>
              <a:rPr lang="en-US" dirty="0" smtClean="0"/>
              <a:t>K-12</a:t>
            </a:r>
          </a:p>
          <a:p>
            <a:pPr lvl="0" eaLnBrk="0" hangingPunct="0"/>
            <a:r>
              <a:rPr lang="en-US" dirty="0" smtClean="0"/>
              <a:t>Poverty – Weighted for all Direct Certification enrolled students.</a:t>
            </a:r>
          </a:p>
          <a:p>
            <a:pPr lvl="0" eaLnBrk="0" hangingPunct="0"/>
            <a:r>
              <a:rPr lang="en-US" dirty="0" smtClean="0"/>
              <a:t>Beginning Performance – Weighted Middle School and High School students entering with beginner’s performance on milestones.</a:t>
            </a:r>
          </a:p>
          <a:p>
            <a:pPr lvl="0" eaLnBrk="0" hangingPunct="0"/>
            <a:r>
              <a:rPr lang="en-US" dirty="0" smtClean="0"/>
              <a:t>ESOL – Weighted for all ESOL designated students in order to supplement due to ESOL staff being locked.</a:t>
            </a:r>
          </a:p>
          <a:p>
            <a:pPr lvl="0" eaLnBrk="0" hangingPunct="0"/>
            <a:r>
              <a:rPr lang="en-US" dirty="0" smtClean="0"/>
              <a:t>Special Education - Weighted for all Special Education students.</a:t>
            </a:r>
          </a:p>
          <a:p>
            <a:pPr lvl="0" eaLnBrk="0" hangingPunct="0"/>
            <a:r>
              <a:rPr lang="en-US" dirty="0" smtClean="0"/>
              <a:t>Gifted – Weighted and measured by number of students in the Gifted Program</a:t>
            </a:r>
          </a:p>
          <a:p>
            <a:pPr lvl="0" eaLnBrk="0" hangingPunct="0"/>
            <a:r>
              <a:rPr lang="en-US" dirty="0" smtClean="0"/>
              <a:t>Small School Supplement – Weighted for low enrollment schools</a:t>
            </a:r>
          </a:p>
          <a:p>
            <a:pPr lvl="1" eaLnBrk="0" hangingPunct="0"/>
            <a:r>
              <a:rPr lang="en-US" dirty="0" smtClean="0"/>
              <a:t>ES – 500</a:t>
            </a:r>
          </a:p>
          <a:p>
            <a:pPr lvl="1" eaLnBrk="0" hangingPunct="0"/>
            <a:r>
              <a:rPr lang="en-US" dirty="0" smtClean="0"/>
              <a:t>MS – 600</a:t>
            </a:r>
          </a:p>
          <a:p>
            <a:pPr lvl="1" eaLnBrk="0" hangingPunct="0"/>
            <a:r>
              <a:rPr lang="en-US" dirty="0" smtClean="0"/>
              <a:t>HS – 700</a:t>
            </a:r>
          </a:p>
          <a:p>
            <a:r>
              <a:rPr lang="en-US" dirty="0" smtClean="0"/>
              <a:t> </a:t>
            </a:r>
          </a:p>
          <a:p>
            <a:r>
              <a:rPr lang="en-US" dirty="0" smtClean="0"/>
              <a:t>As you can see, our projected enrollment for FY21 is _______, we increased/decreased by __________ from last year.</a:t>
            </a:r>
          </a:p>
          <a:p>
            <a:endParaRPr lang="en-US" dirty="0" smtClean="0"/>
          </a:p>
          <a:p>
            <a:r>
              <a:rPr lang="en-US" dirty="0" smtClean="0"/>
              <a:t>We received the following weights for our student characteristics: </a:t>
            </a:r>
            <a:r>
              <a:rPr lang="en-US" b="1" i="1" dirty="0" smtClean="0"/>
              <a:t>(Below is just for the script, principals need to insert their school’s characteristics)</a:t>
            </a:r>
            <a:endParaRPr lang="en-US" sz="1400" dirty="0" smtClean="0"/>
          </a:p>
          <a:p>
            <a:r>
              <a:rPr lang="en-US" dirty="0" smtClean="0"/>
              <a:t> </a:t>
            </a:r>
            <a:endParaRPr lang="en-US" sz="1400" dirty="0" smtClean="0"/>
          </a:p>
          <a:p>
            <a:r>
              <a:rPr lang="en-US" dirty="0" smtClean="0"/>
              <a:t>Grade Level</a:t>
            </a:r>
            <a:endParaRPr lang="en-US" sz="1400" dirty="0" smtClean="0"/>
          </a:p>
          <a:p>
            <a:r>
              <a:rPr lang="en-US" dirty="0" smtClean="0"/>
              <a:t>Poverty</a:t>
            </a:r>
            <a:endParaRPr lang="en-US" sz="1400" dirty="0" smtClean="0"/>
          </a:p>
          <a:p>
            <a:r>
              <a:rPr lang="en-US" dirty="0" smtClean="0"/>
              <a:t>Special Education</a:t>
            </a:r>
            <a:endParaRPr lang="en-US" sz="1400" dirty="0" smtClean="0"/>
          </a:p>
          <a:p>
            <a:r>
              <a:rPr lang="en-US" dirty="0" smtClean="0"/>
              <a:t>Gifted</a:t>
            </a:r>
            <a:endParaRPr lang="en-US" sz="1400" dirty="0" smtClean="0"/>
          </a:p>
          <a:p>
            <a:r>
              <a:rPr lang="en-US" dirty="0" smtClean="0"/>
              <a:t>Gifted Supplement</a:t>
            </a:r>
            <a:endParaRPr lang="en-US" sz="1400" dirty="0" smtClean="0"/>
          </a:p>
          <a:p>
            <a:r>
              <a:rPr lang="en-US" dirty="0" smtClean="0"/>
              <a:t>ELL</a:t>
            </a:r>
            <a:endParaRPr lang="en-US" sz="1400" dirty="0" smtClean="0"/>
          </a:p>
          <a:p>
            <a:r>
              <a:rPr lang="en-US" dirty="0" smtClean="0"/>
              <a:t>Small School Supplement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F39ECA-2A3E-4710-8610-D616F1EA9991}"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C91FF-DE04-4400-9C62-C497C820EF44}"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8EA7F9-263C-44A5-A645-619FB933AC52}"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97979F-31C3-42A6-AE09-5B894EF905B0}"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F2AEEA-6F45-45B3-94E4-43FDF3D86BD8}"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BE9182-4A65-4B4E-AA1C-30B64E26FF66}"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736363-61B4-4B12-8EF4-8AFA479ECE97}"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F5BB45-7AC6-43A7-8777-6152D2052E2E}"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BD3854-08A9-4D73-AE79-F20858CEA45F}"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897F-5895-4C16-9B73-819AB788F25D}"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B356D6-B292-4102-AEDA-68B5E905D385}"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E1913-9345-4E9A-9FCB-5729BA9224F7}"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BDE8-FE5A-4FA4-AA9D-5132DC699435}"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4/13/2021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4/13/2021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4/13/2021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4/13/2021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25F51-049C-4F09-985E-88373BC58708}"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462E8-5B08-4F90-A429-1AF4E7113FA1}" type="datetime1">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EFB51-FD0A-4911-843D-29D3378DC883}" type="datetime1">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4907C-8252-455A-BC65-F61580EA8D73}"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26DA-A5B5-49D7-9B12-735498950DA3}"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D97AB3-7663-4A1B-9C19-9F1B5811B82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41FF69-8F05-4531-A0F0-58206E479991}"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F3CF1-BAB5-4123-93C0-3950A70F59C2}"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8CCD95-B4BD-49C1-8463-CCF54230B32A}"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77E3F6-4E5B-4436-BA4B-334183A08FB6}"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2817D6-590B-405F-9120-6E2490F4525A}"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9CD092-36C7-42BE-BD21-5B8BC0FEDC94}"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4F1F-254C-440C-9EBC-65C279669883}"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F70530-0665-42F5-9565-89906182D492}"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1DA34-8600-468F-A563-36EAEF7C5ED6}"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6775E-8F45-4ED6-AAAB-3ECC2503A5E0}"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4/13/2021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4/13/2021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4/13/2021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4/13/2021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4/13/2021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4/13/2021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19413-2370-44FD-806C-DA215332114B}"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4/13/2021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4/13/2021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4/13/2021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4/13/2021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81EA5-612A-4005-B608-FAB1A122D58C}"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4/13/2021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8.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(Insert School Name Here)</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3311372411"/>
              </p:ext>
            </p:extLst>
          </p:nvPr>
        </p:nvGraphicFramePr>
        <p:xfrm>
          <a:off x="2133600" y="540459"/>
          <a:ext cx="5452533" cy="5978873"/>
        </p:xfrm>
        <a:graphic>
          <a:graphicData uri="http://schemas.openxmlformats.org/drawingml/2006/table">
            <a:tbl>
              <a:tblPr/>
              <a:tblGrid>
                <a:gridCol w="1729989">
                  <a:extLst>
                    <a:ext uri="{9D8B030D-6E8A-4147-A177-3AD203B41FA5}">
                      <a16:colId xmlns:a16="http://schemas.microsoft.com/office/drawing/2014/main" val="3043543244"/>
                    </a:ext>
                  </a:extLst>
                </a:gridCol>
                <a:gridCol w="1104248">
                  <a:extLst>
                    <a:ext uri="{9D8B030D-6E8A-4147-A177-3AD203B41FA5}">
                      <a16:colId xmlns:a16="http://schemas.microsoft.com/office/drawing/2014/main" val="3477804381"/>
                    </a:ext>
                  </a:extLst>
                </a:gridCol>
                <a:gridCol w="1197496">
                  <a:extLst>
                    <a:ext uri="{9D8B030D-6E8A-4147-A177-3AD203B41FA5}">
                      <a16:colId xmlns:a16="http://schemas.microsoft.com/office/drawing/2014/main" val="49041959"/>
                    </a:ext>
                  </a:extLst>
                </a:gridCol>
                <a:gridCol w="1420800">
                  <a:extLst>
                    <a:ext uri="{9D8B030D-6E8A-4147-A177-3AD203B41FA5}">
                      <a16:colId xmlns:a16="http://schemas.microsoft.com/office/drawing/2014/main" val="1869383050"/>
                    </a:ext>
                  </a:extLst>
                </a:gridCol>
              </a:tblGrid>
              <a:tr h="199296">
                <a:tc gridSpan="4">
                  <a:txBody>
                    <a:bodyPr/>
                    <a:lstStyle/>
                    <a:p>
                      <a:pPr algn="ctr" fontAlgn="b"/>
                      <a:r>
                        <a:rPr lang="en-US" sz="1100" b="1" i="0" u="none" strike="noStrike">
                          <a:solidFill>
                            <a:srgbClr val="FFFFFF"/>
                          </a:solidFill>
                          <a:effectLst/>
                          <a:latin typeface="Calibri" panose="020F0502020204030204" pitchFamily="34" charset="0"/>
                        </a:rPr>
                        <a:t>FY2022 TOTAL SCHOOL ALLOCATIONS</a:t>
                      </a:r>
                    </a:p>
                  </a:txBody>
                  <a:tcPr marL="0" marR="0" marT="0" marB="0" anchor="b">
                    <a:lnL>
                      <a:noFill/>
                    </a:lnL>
                    <a:lnR>
                      <a:noFill/>
                    </a:lnR>
                    <a:lnT>
                      <a:noFill/>
                    </a:lnT>
                    <a:lnB>
                      <a:noFill/>
                    </a:lnB>
                    <a:solidFill>
                      <a:srgbClr val="3362A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2446362"/>
                  </a:ext>
                </a:extLst>
              </a:tr>
              <a:tr h="180364">
                <a:tc>
                  <a:txBody>
                    <a:bodyPr/>
                    <a:lstStyle/>
                    <a:p>
                      <a:pPr algn="l" fontAlgn="b"/>
                      <a:r>
                        <a:rPr lang="en-US" sz="900" b="0" i="0" u="none" strike="noStrike">
                          <a:effectLst/>
                          <a:latin typeface="Calibri" panose="020F0502020204030204" pitchFamily="34" charset="0"/>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Bunche Middle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0975924"/>
                  </a:ext>
                </a:extLst>
              </a:tr>
              <a:tr h="222008">
                <a:tc>
                  <a:txBody>
                    <a:bodyPr/>
                    <a:lstStyle/>
                    <a:p>
                      <a:pPr algn="l" fontAlgn="b"/>
                      <a:r>
                        <a:rPr lang="en-US" sz="900" b="0" i="0" u="none" strike="noStrike">
                          <a:effectLst/>
                          <a:latin typeface="Calibri" panose="020F0502020204030204" pitchFamily="34" charset="0"/>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 0180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1408617"/>
                  </a:ext>
                </a:extLst>
              </a:tr>
              <a:tr h="180364">
                <a:tc>
                  <a:txBody>
                    <a:bodyPr/>
                    <a:lstStyle/>
                    <a:p>
                      <a:pPr algn="l" fontAlgn="b"/>
                      <a:r>
                        <a:rPr lang="en-US" sz="900" b="0" i="0" u="none" strike="noStrike">
                          <a:effectLst/>
                          <a:latin typeface="Calibri" panose="020F0502020204030204"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 MS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872246"/>
                  </a:ext>
                </a:extLst>
              </a:tr>
              <a:tr h="180364">
                <a:tc>
                  <a:txBody>
                    <a:bodyPr/>
                    <a:lstStyle/>
                    <a:p>
                      <a:pPr algn="l" fontAlgn="b"/>
                      <a:r>
                        <a:rPr lang="en-US" sz="900" b="0" i="0" u="none" strike="noStrike">
                          <a:effectLst/>
                          <a:latin typeface="Calibri" panose="020F0502020204030204" pitchFamily="34" charset="0"/>
                        </a:rPr>
                        <a:t>FY2022 Projected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3674160"/>
                  </a:ext>
                </a:extLst>
              </a:tr>
              <a:tr h="180364">
                <a:tc>
                  <a:txBody>
                    <a:bodyPr/>
                    <a:lstStyle/>
                    <a:p>
                      <a:pPr algn="l" fontAlgn="b"/>
                      <a:r>
                        <a:rPr lang="en-US" sz="900" b="0" i="0" u="none" strike="noStrike">
                          <a:effectLst/>
                          <a:latin typeface="Calibri" panose="020F0502020204030204" pitchFamily="34" charset="0"/>
                        </a:rPr>
                        <a:t>Change in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0427196"/>
                  </a:ext>
                </a:extLst>
              </a:tr>
              <a:tr h="187879">
                <a:tc>
                  <a:txBody>
                    <a:bodyPr/>
                    <a:lstStyle/>
                    <a:p>
                      <a:pPr algn="l" fontAlgn="b"/>
                      <a:r>
                        <a:rPr lang="en-US" sz="900" b="0" i="0" u="none" strike="noStrike">
                          <a:effectLst/>
                          <a:latin typeface="Calibri" panose="020F0502020204030204" pitchFamily="34" charset="0"/>
                        </a:rPr>
                        <a:t>Total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$9,234,390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0973666"/>
                  </a:ext>
                </a:extLst>
              </a:tr>
              <a:tr h="199296">
                <a:tc>
                  <a:txBody>
                    <a:bodyPr/>
                    <a:lstStyle/>
                    <a:p>
                      <a:pPr algn="ctr" fontAlgn="b"/>
                      <a:r>
                        <a:rPr lang="en-US" sz="11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1808442"/>
                  </a:ext>
                </a:extLst>
              </a:tr>
              <a:tr h="187879">
                <a:tc>
                  <a:txBody>
                    <a:bodyPr/>
                    <a:lstStyle/>
                    <a:p>
                      <a:pPr algn="l" fontAlgn="b"/>
                      <a:r>
                        <a:rPr lang="en-US" sz="900" b="1" i="0" u="none" strike="noStrike">
                          <a:effectLst/>
                          <a:latin typeface="Calibri" panose="020F0502020204030204" pitchFamily="34" charset="0"/>
                        </a:rPr>
                        <a:t>SSF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Weight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2916404"/>
                  </a:ext>
                </a:extLst>
              </a:tr>
              <a:tr h="157817">
                <a:tc>
                  <a:txBody>
                    <a:bodyPr/>
                    <a:lstStyle/>
                    <a:p>
                      <a:pPr algn="l" fontAlgn="b"/>
                      <a:r>
                        <a:rPr lang="en-US" sz="800" b="0" i="0" u="none" strike="noStrike">
                          <a:effectLst/>
                          <a:latin typeface="Calibri" panose="020F0502020204030204" pitchFamily="34" charset="0"/>
                        </a:rPr>
                        <a:t>Base Per Pupil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$4,289,664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826937"/>
                  </a:ext>
                </a:extLst>
              </a:tr>
              <a:tr h="157817">
                <a:tc>
                  <a:txBody>
                    <a:bodyPr/>
                    <a:lstStyle/>
                    <a:p>
                      <a:pPr algn="l" fontAlgn="b"/>
                      <a:r>
                        <a:rPr lang="en-US" sz="800" b="1" i="0" u="none" strike="noStrike">
                          <a:effectLst/>
                          <a:latin typeface="Calibri" panose="020F0502020204030204" pitchFamily="34" charset="0"/>
                        </a:rPr>
                        <a:t>Grade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47732"/>
                  </a:ext>
                </a:extLst>
              </a:tr>
              <a:tr h="157817">
                <a:tc>
                  <a:txBody>
                    <a:bodyPr/>
                    <a:lstStyle/>
                    <a:p>
                      <a:pPr algn="l" fontAlgn="b"/>
                      <a:r>
                        <a:rPr lang="en-US" sz="800" b="0" i="0" u="none" strike="noStrike">
                          <a:effectLst/>
                          <a:latin typeface="Calibri" panose="020F0502020204030204" pitchFamily="34" charset="0"/>
                        </a:rPr>
                        <a:t>       Kindergarten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05598"/>
                  </a:ext>
                </a:extLst>
              </a:tr>
              <a:tr h="157817">
                <a:tc>
                  <a:txBody>
                    <a:bodyPr/>
                    <a:lstStyle/>
                    <a:p>
                      <a:pPr algn="l" fontAlgn="b"/>
                      <a:r>
                        <a:rPr lang="en-US" sz="800" b="0" i="0" u="none" strike="noStrike">
                          <a:effectLst/>
                          <a:latin typeface="Calibri" panose="020F0502020204030204" pitchFamily="34" charset="0"/>
                        </a:rPr>
                        <a:t>       1st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515435"/>
                  </a:ext>
                </a:extLst>
              </a:tr>
              <a:tr h="157817">
                <a:tc>
                  <a:txBody>
                    <a:bodyPr/>
                    <a:lstStyle/>
                    <a:p>
                      <a:pPr algn="l" fontAlgn="b"/>
                      <a:r>
                        <a:rPr lang="en-US" sz="800" b="0" i="0" u="none" strike="noStrike">
                          <a:effectLst/>
                          <a:latin typeface="Calibri" panose="020F0502020204030204" pitchFamily="34" charset="0"/>
                        </a:rPr>
                        <a:t>       2nd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010195"/>
                  </a:ext>
                </a:extLst>
              </a:tr>
              <a:tr h="157817">
                <a:tc>
                  <a:txBody>
                    <a:bodyPr/>
                    <a:lstStyle/>
                    <a:p>
                      <a:pPr algn="l" fontAlgn="b"/>
                      <a:r>
                        <a:rPr lang="en-US" sz="800" b="0" i="0" u="none" strike="noStrike">
                          <a:effectLst/>
                          <a:latin typeface="Calibri" panose="020F0502020204030204" pitchFamily="34" charset="0"/>
                        </a:rPr>
                        <a:t>       3rd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925055"/>
                  </a:ext>
                </a:extLst>
              </a:tr>
              <a:tr h="157817">
                <a:tc>
                  <a:txBody>
                    <a:bodyPr/>
                    <a:lstStyle/>
                    <a:p>
                      <a:pPr algn="l" fontAlgn="b"/>
                      <a:r>
                        <a:rPr lang="en-US" sz="800" b="0" i="0" u="none" strike="noStrike">
                          <a:effectLst/>
                          <a:latin typeface="Calibri" panose="020F0502020204030204" pitchFamily="34" charset="0"/>
                        </a:rPr>
                        <a:t>       4th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494638"/>
                  </a:ext>
                </a:extLst>
              </a:tr>
              <a:tr h="157817">
                <a:tc>
                  <a:txBody>
                    <a:bodyPr/>
                    <a:lstStyle/>
                    <a:p>
                      <a:pPr algn="l" fontAlgn="b"/>
                      <a:r>
                        <a:rPr lang="en-US" sz="800" b="0" i="0" u="none" strike="noStrike">
                          <a:effectLst/>
                          <a:latin typeface="Calibri" panose="020F0502020204030204" pitchFamily="34" charset="0"/>
                        </a:rPr>
                        <a:t>       5th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807455"/>
                  </a:ext>
                </a:extLst>
              </a:tr>
              <a:tr h="157817">
                <a:tc>
                  <a:txBody>
                    <a:bodyPr/>
                    <a:lstStyle/>
                    <a:p>
                      <a:pPr algn="l" fontAlgn="b"/>
                      <a:r>
                        <a:rPr lang="en-US" sz="800" b="0" i="0" u="none" strike="noStrike">
                          <a:effectLst/>
                          <a:latin typeface="Calibri" panose="020F0502020204030204" pitchFamily="34" charset="0"/>
                        </a:rPr>
                        <a:t>       6th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$42,274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435140"/>
                  </a:ext>
                </a:extLst>
              </a:tr>
              <a:tr h="157817">
                <a:tc>
                  <a:txBody>
                    <a:bodyPr/>
                    <a:lstStyle/>
                    <a:p>
                      <a:pPr algn="l" fontAlgn="b"/>
                      <a:r>
                        <a:rPr lang="en-US" sz="800" b="0" i="0" u="none" strike="noStrike">
                          <a:effectLst/>
                          <a:latin typeface="Calibri" panose="020F0502020204030204" pitchFamily="34" charset="0"/>
                        </a:rPr>
                        <a:t>       7th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062238"/>
                  </a:ext>
                </a:extLst>
              </a:tr>
              <a:tr h="157817">
                <a:tc>
                  <a:txBody>
                    <a:bodyPr/>
                    <a:lstStyle/>
                    <a:p>
                      <a:pPr algn="l" fontAlgn="b"/>
                      <a:r>
                        <a:rPr lang="en-US" sz="800" b="0" i="0" u="none" strike="noStrike">
                          <a:effectLst/>
                          <a:latin typeface="Calibri" panose="020F0502020204030204" pitchFamily="34" charset="0"/>
                        </a:rPr>
                        <a:t>       8th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092133"/>
                  </a:ext>
                </a:extLst>
              </a:tr>
              <a:tr h="157817">
                <a:tc>
                  <a:txBody>
                    <a:bodyPr/>
                    <a:lstStyle/>
                    <a:p>
                      <a:pPr algn="l" fontAlgn="b"/>
                      <a:r>
                        <a:rPr lang="en-US" sz="800" b="0" i="0" u="none" strike="noStrike">
                          <a:effectLst/>
                          <a:latin typeface="Calibri" panose="020F0502020204030204" pitchFamily="34" charset="0"/>
                        </a:rPr>
                        <a:t>       9th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649832"/>
                  </a:ext>
                </a:extLst>
              </a:tr>
              <a:tr h="157817">
                <a:tc>
                  <a:txBody>
                    <a:bodyPr/>
                    <a:lstStyle/>
                    <a:p>
                      <a:pPr algn="l" fontAlgn="b"/>
                      <a:r>
                        <a:rPr lang="en-US" sz="800" b="0" i="0" u="none" strike="noStrike">
                          <a:effectLst/>
                          <a:latin typeface="Calibri" panose="020F0502020204030204" pitchFamily="34" charset="0"/>
                        </a:rPr>
                        <a:t>       10th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855964"/>
                  </a:ext>
                </a:extLst>
              </a:tr>
              <a:tr h="157817">
                <a:tc>
                  <a:txBody>
                    <a:bodyPr/>
                    <a:lstStyle/>
                    <a:p>
                      <a:pPr algn="l" fontAlgn="b"/>
                      <a:r>
                        <a:rPr lang="en-US" sz="800" b="0" i="0" u="none" strike="noStrike">
                          <a:effectLst/>
                          <a:latin typeface="Calibri" panose="020F0502020204030204" pitchFamily="34" charset="0"/>
                        </a:rPr>
                        <a:t>       11th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555469"/>
                  </a:ext>
                </a:extLst>
              </a:tr>
              <a:tr h="157817">
                <a:tc>
                  <a:txBody>
                    <a:bodyPr/>
                    <a:lstStyle/>
                    <a:p>
                      <a:pPr algn="l" fontAlgn="b"/>
                      <a:r>
                        <a:rPr lang="en-US" sz="800" b="0" i="0" u="none" strike="noStrike">
                          <a:effectLst/>
                          <a:latin typeface="Calibri" panose="020F0502020204030204" pitchFamily="34" charset="0"/>
                        </a:rPr>
                        <a:t>       12th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650776"/>
                  </a:ext>
                </a:extLst>
              </a:tr>
              <a:tr h="157817">
                <a:tc>
                  <a:txBody>
                    <a:bodyPr/>
                    <a:lstStyle/>
                    <a:p>
                      <a:pPr algn="l" fontAlgn="b"/>
                      <a:r>
                        <a:rPr lang="en-US" sz="800" b="0" i="0" u="none" strike="noStrike">
                          <a:effectLst/>
                          <a:latin typeface="Calibri" panose="020F0502020204030204" pitchFamily="34" charset="0"/>
                        </a:rPr>
                        <a:t>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$1,622,515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745531"/>
                  </a:ext>
                </a:extLst>
              </a:tr>
              <a:tr h="157817">
                <a:tc>
                  <a:txBody>
                    <a:bodyPr/>
                    <a:lstStyle/>
                    <a:p>
                      <a:pPr algn="l" fontAlgn="b"/>
                      <a:r>
                        <a:rPr lang="en-US" sz="800" b="0" i="0" u="none" strike="noStrike">
                          <a:effectLst/>
                          <a:latin typeface="Calibri" panose="020F0502020204030204" pitchFamily="34" charset="0"/>
                        </a:rPr>
                        <a:t>Concentration of 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$146,899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466804"/>
                  </a:ext>
                </a:extLst>
              </a:tr>
              <a:tr h="157817">
                <a:tc>
                  <a:txBody>
                    <a:bodyPr/>
                    <a:lstStyle/>
                    <a:p>
                      <a:pPr algn="l" fontAlgn="b"/>
                      <a:r>
                        <a:rPr lang="en-US" sz="800" b="0" i="0" u="none" strike="noStrike">
                          <a:effectLst/>
                          <a:latin typeface="Calibri" panose="020F0502020204030204" pitchFamily="34" charset="0"/>
                        </a:rPr>
                        <a:t>EIP/REP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$140,025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016673"/>
                  </a:ext>
                </a:extLst>
              </a:tr>
              <a:tr h="157817">
                <a:tc>
                  <a:txBody>
                    <a:bodyPr/>
                    <a:lstStyle/>
                    <a:p>
                      <a:pPr algn="l" fontAlgn="b"/>
                      <a:r>
                        <a:rPr lang="en-US" sz="800" b="0" i="0" u="none" strike="noStrike">
                          <a:effectLst/>
                          <a:latin typeface="Calibri" panose="020F0502020204030204" pitchFamily="34" charset="0"/>
                        </a:rPr>
                        <a:t>Special Education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$18,403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398756"/>
                  </a:ext>
                </a:extLst>
              </a:tr>
              <a:tr h="157817">
                <a:tc>
                  <a:txBody>
                    <a:bodyPr/>
                    <a:lstStyle/>
                    <a:p>
                      <a:pPr algn="l" fontAlgn="b"/>
                      <a:r>
                        <a:rPr lang="en-US" sz="800" b="0" i="0" u="none" strike="noStrike">
                          <a:effectLst/>
                          <a:latin typeface="Calibri" panose="020F0502020204030204" pitchFamily="34" charset="0"/>
                        </a:rPr>
                        <a:t>Gifted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$165,363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357434"/>
                  </a:ext>
                </a:extLst>
              </a:tr>
              <a:tr h="157817">
                <a:tc>
                  <a:txBody>
                    <a:bodyPr/>
                    <a:lstStyle/>
                    <a:p>
                      <a:pPr algn="l" fontAlgn="b"/>
                      <a:r>
                        <a:rPr lang="en-US" sz="800" b="0" i="0" u="none" strike="noStrike">
                          <a:effectLst/>
                          <a:latin typeface="Calibri" panose="020F0502020204030204" pitchFamily="34" charset="0"/>
                        </a:rPr>
                        <a:t>Gifted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044841"/>
                  </a:ext>
                </a:extLst>
              </a:tr>
              <a:tr h="157817">
                <a:tc>
                  <a:txBody>
                    <a:bodyPr/>
                    <a:lstStyle/>
                    <a:p>
                      <a:pPr algn="l" fontAlgn="b"/>
                      <a:r>
                        <a:rPr lang="en-US" sz="800" b="0" i="0" u="none" strike="noStrike">
                          <a:effectLst/>
                          <a:latin typeface="Calibri" panose="020F0502020204030204" pitchFamily="34" charset="0"/>
                        </a:rPr>
                        <a:t>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$8,668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031174"/>
                  </a:ext>
                </a:extLst>
              </a:tr>
              <a:tr h="157817">
                <a:tc>
                  <a:txBody>
                    <a:bodyPr/>
                    <a:lstStyle/>
                    <a:p>
                      <a:pPr algn="l" fontAlgn="b"/>
                      <a:r>
                        <a:rPr lang="en-US" sz="800" b="0" i="0" u="none" strike="noStrike">
                          <a:effectLst/>
                          <a:latin typeface="Calibri" panose="020F0502020204030204" pitchFamily="34" charset="0"/>
                        </a:rPr>
                        <a:t>Small School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FALSE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880540"/>
                  </a:ext>
                </a:extLst>
              </a:tr>
              <a:tr h="157817">
                <a:tc>
                  <a:txBody>
                    <a:bodyPr/>
                    <a:lstStyle/>
                    <a:p>
                      <a:pPr algn="l" fontAlgn="b"/>
                      <a:r>
                        <a:rPr lang="en-US" sz="800" b="0" i="0" u="none" strike="noStrike">
                          <a:effectLst/>
                          <a:latin typeface="Calibri" panose="020F0502020204030204" pitchFamily="34" charset="0"/>
                        </a:rPr>
                        <a:t>Incoming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$168,919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327639"/>
                  </a:ext>
                </a:extLst>
              </a:tr>
              <a:tr h="157817">
                <a:tc>
                  <a:txBody>
                    <a:bodyPr/>
                    <a:lstStyle/>
                    <a:p>
                      <a:pPr algn="l" fontAlgn="b"/>
                      <a:r>
                        <a:rPr lang="en-US" sz="800" b="0" i="0" u="none" strike="noStrike">
                          <a:effectLst/>
                          <a:latin typeface="Calibri" panose="020F0502020204030204" pitchFamily="34" charset="0"/>
                        </a:rPr>
                        <a:t>Baseline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896690"/>
                  </a:ext>
                </a:extLst>
              </a:tr>
              <a:tr h="157817">
                <a:tc>
                  <a:txBody>
                    <a:bodyPr/>
                    <a:lstStyle/>
                    <a:p>
                      <a:pPr algn="l" fontAlgn="b"/>
                      <a:r>
                        <a:rPr lang="en-US" sz="800" b="0" i="0" u="none" strike="noStrike">
                          <a:effectLst/>
                          <a:latin typeface="Calibri" panose="020F0502020204030204" pitchFamily="34" charset="0"/>
                        </a:rPr>
                        <a:t>Transition Policy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685936"/>
                  </a:ext>
                </a:extLst>
              </a:tr>
              <a:tr h="157817">
                <a:tc>
                  <a:txBody>
                    <a:bodyPr/>
                    <a:lstStyle/>
                    <a:p>
                      <a:pPr algn="l" fontAlgn="b"/>
                      <a:r>
                        <a:rPr lang="en-US" sz="800" b="1" i="0" u="none" strike="noStrike">
                          <a:effectLst/>
                          <a:latin typeface="Calibri" panose="020F0502020204030204" pitchFamily="34" charset="0"/>
                        </a:rPr>
                        <a:t>Total SSF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ctr" fontAlgn="b"/>
                      <a:r>
                        <a:rPr lang="en-US" sz="800" b="1" i="0" u="none" strike="noStrike" dirty="0">
                          <a:effectLst/>
                          <a:latin typeface="Calibri" panose="020F0502020204030204" pitchFamily="34" charset="0"/>
                        </a:rPr>
                        <a:t>$6,602,732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extLst>
                  <a:ext uri="{0D108BD9-81ED-4DB2-BD59-A6C34878D82A}">
                    <a16:rowId xmlns:a16="http://schemas.microsoft.com/office/drawing/2014/main" val="1721725271"/>
                  </a:ext>
                </a:extLst>
              </a:tr>
            </a:tbl>
          </a:graphicData>
        </a:graphic>
      </p:graphicFrame>
    </p:spTree>
    <p:extLst>
      <p:ext uri="{BB962C8B-B14F-4D97-AF65-F5344CB8AC3E}">
        <p14:creationId xmlns:p14="http://schemas.microsoft.com/office/powerpoint/2010/main" val="246089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sp>
        <p:nvSpPr>
          <p:cNvPr id="4" name="Title 1"/>
          <p:cNvSpPr txBox="1">
            <a:spLocks/>
          </p:cNvSpPr>
          <p:nvPr/>
        </p:nvSpPr>
        <p:spPr>
          <a:xfrm>
            <a:off x="1037577" y="46181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4170088430"/>
              </p:ext>
            </p:extLst>
          </p:nvPr>
        </p:nvGraphicFramePr>
        <p:xfrm>
          <a:off x="1608668" y="1117609"/>
          <a:ext cx="6963832" cy="4855110"/>
        </p:xfrm>
        <a:graphic>
          <a:graphicData uri="http://schemas.openxmlformats.org/drawingml/2006/table">
            <a:tbl>
              <a:tblPr/>
              <a:tblGrid>
                <a:gridCol w="2206517">
                  <a:extLst>
                    <a:ext uri="{9D8B030D-6E8A-4147-A177-3AD203B41FA5}">
                      <a16:colId xmlns:a16="http://schemas.microsoft.com/office/drawing/2014/main" val="55689074"/>
                    </a:ext>
                  </a:extLst>
                </a:gridCol>
                <a:gridCol w="1414675">
                  <a:extLst>
                    <a:ext uri="{9D8B030D-6E8A-4147-A177-3AD203B41FA5}">
                      <a16:colId xmlns:a16="http://schemas.microsoft.com/office/drawing/2014/main" val="2660358804"/>
                    </a:ext>
                  </a:extLst>
                </a:gridCol>
                <a:gridCol w="1527349">
                  <a:extLst>
                    <a:ext uri="{9D8B030D-6E8A-4147-A177-3AD203B41FA5}">
                      <a16:colId xmlns:a16="http://schemas.microsoft.com/office/drawing/2014/main" val="2261400306"/>
                    </a:ext>
                  </a:extLst>
                </a:gridCol>
                <a:gridCol w="1815291">
                  <a:extLst>
                    <a:ext uri="{9D8B030D-6E8A-4147-A177-3AD203B41FA5}">
                      <a16:colId xmlns:a16="http://schemas.microsoft.com/office/drawing/2014/main" val="3652928986"/>
                    </a:ext>
                  </a:extLst>
                </a:gridCol>
              </a:tblGrid>
              <a:tr h="226408">
                <a:tc>
                  <a:txBody>
                    <a:bodyPr/>
                    <a:lstStyle/>
                    <a:p>
                      <a:pPr algn="l" fontAlgn="b"/>
                      <a:r>
                        <a:rPr lang="en-US" sz="800" b="1" i="0" u="none" strike="noStrike">
                          <a:effectLst/>
                          <a:latin typeface="Calibri" panose="020F0502020204030204" pitchFamily="34" charset="0"/>
                        </a:rPr>
                        <a:t>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58015700"/>
                  </a:ext>
                </a:extLst>
              </a:tr>
              <a:tr h="226408">
                <a:tc>
                  <a:txBody>
                    <a:bodyPr/>
                    <a:lstStyle/>
                    <a:p>
                      <a:pPr algn="l" fontAlgn="b"/>
                      <a:r>
                        <a:rPr lang="en-US" sz="800" b="0" i="0" u="none" strike="noStrike">
                          <a:effectLst/>
                          <a:latin typeface="Calibri" panose="020F0502020204030204" pitchFamily="34" charset="0"/>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386204"/>
                  </a:ext>
                </a:extLst>
              </a:tr>
              <a:tr h="226408">
                <a:tc>
                  <a:txBody>
                    <a:bodyPr/>
                    <a:lstStyle/>
                    <a:p>
                      <a:pPr algn="l" fontAlgn="b"/>
                      <a:r>
                        <a:rPr lang="en-US" sz="800" b="0" i="0" u="none" strike="noStrike">
                          <a:effectLst/>
                          <a:latin typeface="Calibri" panose="020F0502020204030204" pitchFamily="34" charset="0"/>
                        </a:rPr>
                        <a:t>Turnaround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079326"/>
                  </a:ext>
                </a:extLst>
              </a:tr>
              <a:tr h="226408">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158693"/>
                  </a:ext>
                </a:extLst>
              </a:tr>
              <a:tr h="226408">
                <a:tc>
                  <a:txBody>
                    <a:bodyPr/>
                    <a:lstStyle/>
                    <a:p>
                      <a:pPr algn="l" fontAlgn="b"/>
                      <a:r>
                        <a:rPr lang="en-US" sz="800" b="0" i="0" u="none" strike="noStrike">
                          <a:effectLst/>
                          <a:latin typeface="Calibri" panose="020F0502020204030204" pitchFamily="34" charset="0"/>
                        </a:rPr>
                        <a:t>Title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$652,050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753564"/>
                  </a:ext>
                </a:extLst>
              </a:tr>
              <a:tr h="226408">
                <a:tc>
                  <a:txBody>
                    <a:bodyPr/>
                    <a:lstStyle/>
                    <a:p>
                      <a:pPr algn="l" fontAlgn="b"/>
                      <a:r>
                        <a:rPr lang="en-US" sz="800" b="0" i="0" u="none" strike="noStrike">
                          <a:effectLst/>
                          <a:latin typeface="Calibri" panose="020F0502020204030204" pitchFamily="34" charset="0"/>
                        </a:rPr>
                        <a:t>Title I Holdback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-$97,808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900134"/>
                  </a:ext>
                </a:extLst>
              </a:tr>
              <a:tr h="207938">
                <a:tc>
                  <a:txBody>
                    <a:bodyPr/>
                    <a:lstStyle/>
                    <a:p>
                      <a:pPr algn="l" fontAlgn="b"/>
                      <a:r>
                        <a:rPr lang="en-US" sz="800" b="0" i="0" u="none" strike="noStrike">
                          <a:effectLst/>
                          <a:latin typeface="Calibri" panose="020F0502020204030204" pitchFamily="34" charset="0"/>
                        </a:rPr>
                        <a:t>Title I Family Engagement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93371"/>
                  </a:ext>
                </a:extLst>
              </a:tr>
              <a:tr h="226408">
                <a:tc>
                  <a:txBody>
                    <a:bodyPr/>
                    <a:lstStyle/>
                    <a:p>
                      <a:pPr algn="l" fontAlgn="b"/>
                      <a:r>
                        <a:rPr lang="en-US" sz="800" b="0" i="0" u="none" strike="noStrike">
                          <a:effectLst/>
                          <a:latin typeface="Calibri" panose="020F0502020204030204" pitchFamily="34" charset="0"/>
                        </a:rPr>
                        <a:t>Title I School Improvement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924706"/>
                  </a:ext>
                </a:extLst>
              </a:tr>
              <a:tr h="226408">
                <a:tc>
                  <a:txBody>
                    <a:bodyPr/>
                    <a:lstStyle/>
                    <a:p>
                      <a:pPr algn="l" fontAlgn="b"/>
                      <a:r>
                        <a:rPr lang="en-US" sz="800" b="0" i="0" u="none" strike="noStrike">
                          <a:effectLst/>
                          <a:latin typeface="Calibri" panose="020F0502020204030204" pitchFamily="34" charset="0"/>
                        </a:rPr>
                        <a:t>Title IV Behavior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$96,600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570936"/>
                  </a:ext>
                </a:extLst>
              </a:tr>
              <a:tr h="226408">
                <a:tc>
                  <a:txBody>
                    <a:bodyPr/>
                    <a:lstStyle/>
                    <a:p>
                      <a:pPr algn="l" fontAlgn="b"/>
                      <a:r>
                        <a:rPr lang="en-US" sz="800" b="0" i="0" u="none" strike="noStrike">
                          <a:effectLst/>
                          <a:latin typeface="Calibri" panose="020F0502020204030204" pitchFamily="34" charset="0"/>
                        </a:rPr>
                        <a:t>Summer Bridge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$23,400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064967"/>
                  </a:ext>
                </a:extLst>
              </a:tr>
              <a:tr h="226408">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033926"/>
                  </a:ext>
                </a:extLst>
              </a:tr>
              <a:tr h="226408">
                <a:tc>
                  <a:txBody>
                    <a:bodyPr/>
                    <a:lstStyle/>
                    <a:p>
                      <a:pPr algn="l" fontAlgn="b"/>
                      <a:r>
                        <a:rPr lang="en-US" sz="800" b="0" i="0" u="none" strike="noStrike">
                          <a:effectLst/>
                          <a:latin typeface="Calibri" panose="020F0502020204030204" pitchFamily="34" charset="0"/>
                        </a:rPr>
                        <a:t>Field Trip 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$25,385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430225"/>
                  </a:ext>
                </a:extLst>
              </a:tr>
              <a:tr h="226408">
                <a:tc>
                  <a:txBody>
                    <a:bodyPr/>
                    <a:lstStyle/>
                    <a:p>
                      <a:pPr algn="l" fontAlgn="b"/>
                      <a:r>
                        <a:rPr lang="en-US" sz="800" b="0" i="0" u="none" strike="noStrike">
                          <a:effectLst/>
                          <a:latin typeface="Calibri" panose="020F0502020204030204" pitchFamily="34" charset="0"/>
                        </a:rPr>
                        <a:t>Dual Campus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395651"/>
                  </a:ext>
                </a:extLst>
              </a:tr>
              <a:tr h="226408">
                <a:tc>
                  <a:txBody>
                    <a:bodyPr/>
                    <a:lstStyle/>
                    <a:p>
                      <a:pPr algn="l" fontAlgn="b"/>
                      <a:r>
                        <a:rPr lang="en-US" sz="800" b="0" i="0" u="none" strike="noStrike">
                          <a:effectLst/>
                          <a:latin typeface="Calibri" panose="020F0502020204030204" pitchFamily="34" charset="0"/>
                        </a:rPr>
                        <a:t>District Funded Stipends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$47,503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633872"/>
                  </a:ext>
                </a:extLst>
              </a:tr>
              <a:tr h="226408">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442952"/>
                  </a:ext>
                </a:extLst>
              </a:tr>
              <a:tr h="226408">
                <a:tc>
                  <a:txBody>
                    <a:bodyPr/>
                    <a:lstStyle/>
                    <a:p>
                      <a:pPr algn="l" fontAlgn="b"/>
                      <a:r>
                        <a:rPr lang="en-US" sz="800" b="0" i="0" u="none" strike="noStrike">
                          <a:effectLst/>
                          <a:latin typeface="Calibri" panose="020F0502020204030204" pitchFamily="34" charset="0"/>
                        </a:rPr>
                        <a:t>Reduction to School Budgets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402099"/>
                  </a:ext>
                </a:extLst>
              </a:tr>
              <a:tr h="207938">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566837"/>
                  </a:ext>
                </a:extLst>
              </a:tr>
              <a:tr h="226408">
                <a:tc>
                  <a:txBody>
                    <a:bodyPr/>
                    <a:lstStyle/>
                    <a:p>
                      <a:pPr algn="l" fontAlgn="b"/>
                      <a:r>
                        <a:rPr lang="en-US" sz="800" b="0" i="0" u="none" strike="noStrike">
                          <a:effectLst/>
                          <a:latin typeface="Calibri" panose="020F0502020204030204" pitchFamily="34" charset="0"/>
                        </a:rPr>
                        <a:t>Total FTE Allotments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$1,709,027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575465"/>
                  </a:ext>
                </a:extLst>
              </a:tr>
              <a:tr h="226408">
                <a:tc>
                  <a:txBody>
                    <a:bodyPr/>
                    <a:lstStyle/>
                    <a:p>
                      <a:pPr algn="l" fontAlgn="b"/>
                      <a:r>
                        <a:rPr lang="en-US" sz="800" b="1" i="0" u="none" strike="noStrike">
                          <a:effectLst/>
                          <a:latin typeface="Calibri" panose="020F0502020204030204" pitchFamily="34" charset="0"/>
                        </a:rPr>
                        <a:t>Total 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800" b="1" i="0" u="none" strike="noStrike">
                          <a:effectLst/>
                          <a:latin typeface="Calibri" panose="020F0502020204030204" pitchFamily="34" charset="0"/>
                        </a:rPr>
                        <a:t>$2,631,658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2539080621"/>
                  </a:ext>
                </a:extLst>
              </a:tr>
              <a:tr h="18194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7706089"/>
                  </a:ext>
                </a:extLst>
              </a:tr>
              <a:tr h="18194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6815"/>
                  </a:ext>
                </a:extLst>
              </a:tr>
              <a:tr h="226408">
                <a:tc>
                  <a:txBody>
                    <a:bodyPr/>
                    <a:lstStyle/>
                    <a:p>
                      <a:pPr algn="l" fontAlgn="b"/>
                      <a:r>
                        <a:rPr lang="en-US" sz="800" b="1" i="0" u="none" strike="noStrike">
                          <a:effectLst/>
                          <a:latin typeface="Calibri" panose="020F0502020204030204" pitchFamily="34" charset="0"/>
                        </a:rPr>
                        <a:t>Total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8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800" b="1" i="0" u="none" strike="noStrike" dirty="0">
                          <a:effectLst/>
                          <a:latin typeface="Calibri" panose="020F0502020204030204" pitchFamily="34" charset="0"/>
                        </a:rPr>
                        <a:t>$9,234,390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184667694"/>
                  </a:ext>
                </a:extLst>
              </a:tr>
            </a:tbl>
          </a:graphicData>
        </a:graphic>
      </p:graphicFrame>
    </p:spTree>
    <p:extLst>
      <p:ext uri="{BB962C8B-B14F-4D97-AF65-F5344CB8AC3E}">
        <p14:creationId xmlns:p14="http://schemas.microsoft.com/office/powerpoint/2010/main" val="300984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69231971"/>
              </p:ext>
            </p:extLst>
          </p:nvPr>
        </p:nvGraphicFramePr>
        <p:xfrm>
          <a:off x="1625601" y="1117602"/>
          <a:ext cx="6946899" cy="5181602"/>
        </p:xfrm>
        <a:graphic>
          <a:graphicData uri="http://schemas.openxmlformats.org/drawingml/2006/table">
            <a:tbl>
              <a:tblPr/>
              <a:tblGrid>
                <a:gridCol w="885390">
                  <a:extLst>
                    <a:ext uri="{9D8B030D-6E8A-4147-A177-3AD203B41FA5}">
                      <a16:colId xmlns:a16="http://schemas.microsoft.com/office/drawing/2014/main" val="104636043"/>
                    </a:ext>
                  </a:extLst>
                </a:gridCol>
                <a:gridCol w="2438225">
                  <a:extLst>
                    <a:ext uri="{9D8B030D-6E8A-4147-A177-3AD203B41FA5}">
                      <a16:colId xmlns:a16="http://schemas.microsoft.com/office/drawing/2014/main" val="606978049"/>
                    </a:ext>
                  </a:extLst>
                </a:gridCol>
                <a:gridCol w="871768">
                  <a:extLst>
                    <a:ext uri="{9D8B030D-6E8A-4147-A177-3AD203B41FA5}">
                      <a16:colId xmlns:a16="http://schemas.microsoft.com/office/drawing/2014/main" val="1803991572"/>
                    </a:ext>
                  </a:extLst>
                </a:gridCol>
                <a:gridCol w="1375758">
                  <a:extLst>
                    <a:ext uri="{9D8B030D-6E8A-4147-A177-3AD203B41FA5}">
                      <a16:colId xmlns:a16="http://schemas.microsoft.com/office/drawing/2014/main" val="1545930456"/>
                    </a:ext>
                  </a:extLst>
                </a:gridCol>
                <a:gridCol w="1375758">
                  <a:extLst>
                    <a:ext uri="{9D8B030D-6E8A-4147-A177-3AD203B41FA5}">
                      <a16:colId xmlns:a16="http://schemas.microsoft.com/office/drawing/2014/main" val="3085233107"/>
                    </a:ext>
                  </a:extLst>
                </a:gridCol>
              </a:tblGrid>
              <a:tr h="258633">
                <a:tc>
                  <a:txBody>
                    <a:bodyPr/>
                    <a:lstStyle/>
                    <a:p>
                      <a:pPr algn="l" fontAlgn="t"/>
                      <a:r>
                        <a:rPr lang="en-US" sz="800" b="1" i="0" u="none" strike="noStrike">
                          <a:solidFill>
                            <a:srgbClr val="000000"/>
                          </a:solidFill>
                          <a:effectLst/>
                          <a:latin typeface="Calibri" panose="020F0502020204030204" pitchFamily="34" charset="0"/>
                        </a:rPr>
                        <a:t>School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Bunche Middle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4042854"/>
                  </a:ext>
                </a:extLst>
              </a:tr>
              <a:tr h="258633">
                <a:tc>
                  <a:txBody>
                    <a:bodyPr/>
                    <a:lstStyle/>
                    <a:p>
                      <a:pPr algn="l" fontAlgn="t"/>
                      <a:r>
                        <a:rPr lang="en-US" sz="800" b="1" i="0" u="none" strike="noStrike">
                          <a:solidFill>
                            <a:srgbClr val="000000"/>
                          </a:solidFill>
                          <a:effectLst/>
                          <a:latin typeface="Calibri" panose="020F0502020204030204" pitchFamily="34" charset="0"/>
                        </a:rPr>
                        <a:t>Location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0180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62944025"/>
                  </a:ext>
                </a:extLst>
              </a:tr>
              <a:tr h="258633">
                <a:tc>
                  <a:txBody>
                    <a:bodyPr/>
                    <a:lstStyle/>
                    <a:p>
                      <a:pPr algn="l" fontAlgn="t"/>
                      <a:r>
                        <a:rPr lang="en-US" sz="800" b="1" i="0" u="none" strike="noStrike">
                          <a:solidFill>
                            <a:srgbClr val="000000"/>
                          </a:solidFill>
                          <a:effectLst/>
                          <a:latin typeface="Calibri" panose="020F0502020204030204" pitchFamily="34" charset="0"/>
                        </a:rPr>
                        <a:t>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91343508"/>
                  </a:ext>
                </a:extLst>
              </a:tr>
              <a:tr h="258633">
                <a:tc>
                  <a:txBody>
                    <a:bodyPr/>
                    <a:lstStyle/>
                    <a:p>
                      <a:pPr algn="l" fontAlgn="t"/>
                      <a:r>
                        <a:rPr lang="en-US" sz="800" b="1" i="0" u="none" strike="noStrike">
                          <a:solidFill>
                            <a:srgbClr val="000000"/>
                          </a:solidFill>
                          <a:effectLst/>
                          <a:latin typeface="Calibri" panose="020F0502020204030204" pitchFamily="34" charset="0"/>
                        </a:rPr>
                        <a:t>Principal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Mr. Octavious Harris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55250815"/>
                  </a:ext>
                </a:extLst>
              </a:tr>
              <a:tr h="517268">
                <a:tc>
                  <a:txBody>
                    <a:bodyPr/>
                    <a:lstStyle/>
                    <a:p>
                      <a:pPr algn="l" fontAlgn="t"/>
                      <a:r>
                        <a:rPr lang="en-US" sz="800" b="1" i="0" u="none" strike="noStrike">
                          <a:solidFill>
                            <a:srgbClr val="000000"/>
                          </a:solidFill>
                          <a:effectLst/>
                          <a:latin typeface="Calibri" panose="020F0502020204030204" pitchFamily="34" charset="0"/>
                        </a:rPr>
                        <a:t>Projected Enrollment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35511788"/>
                  </a:ext>
                </a:extLst>
              </a:tr>
              <a:tr h="228775">
                <a:tc>
                  <a:txBody>
                    <a:bodyPr/>
                    <a:lstStyle/>
                    <a:p>
                      <a:pPr algn="l" fontAlgn="t"/>
                      <a:endParaRPr lang="en-US" sz="800" b="1"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052958"/>
                  </a:ext>
                </a:extLst>
              </a:tr>
              <a:tr h="258633">
                <a:tc>
                  <a:txBody>
                    <a:bodyPr/>
                    <a:lstStyle/>
                    <a:p>
                      <a:pPr algn="ctr" fontAlgn="b"/>
                      <a:r>
                        <a:rPr lang="en-US" sz="800" b="1" i="0" u="none" strike="noStrike">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 Per Pupil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5740329"/>
                  </a:ext>
                </a:extLst>
              </a:tr>
              <a:tr h="258633">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1192163"/>
                  </a:ext>
                </a:extLst>
              </a:tr>
              <a:tr h="258633">
                <a:tc>
                  <a:txBody>
                    <a:bodyPr/>
                    <a:lstStyle/>
                    <a:p>
                      <a:pPr algn="r" fontAlgn="b"/>
                      <a:r>
                        <a:rPr lang="en-US" sz="7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77.80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6,891,093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7,141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240171"/>
                  </a:ext>
                </a:extLst>
              </a:tr>
              <a:tr h="258633">
                <a:tc>
                  <a:txBody>
                    <a:bodyPr/>
                    <a:lstStyle/>
                    <a:p>
                      <a:pPr algn="r" fontAlgn="b"/>
                      <a:r>
                        <a:rPr lang="en-US" sz="700" b="0" i="0" u="none" strike="noStrike">
                          <a:effectLst/>
                          <a:latin typeface="Arial" panose="020B060402020202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Pupil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11.25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732,802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759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262430"/>
                  </a:ext>
                </a:extLst>
              </a:tr>
              <a:tr h="258633">
                <a:tc>
                  <a:txBody>
                    <a:bodyPr/>
                    <a:lstStyle/>
                    <a:p>
                      <a:pPr algn="r" fontAlgn="b"/>
                      <a:r>
                        <a:rPr lang="en-US" sz="700" b="0" i="0" u="none" strike="noStrike">
                          <a:effectLst/>
                          <a:latin typeface="Arial" panose="020B0604020202020204" pitchFamily="34" charset="0"/>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Improvement of Instructional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516,626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577432"/>
                  </a:ext>
                </a:extLst>
              </a:tr>
              <a:tr h="258633">
                <a:tc>
                  <a:txBody>
                    <a:bodyPr/>
                    <a:lstStyle/>
                    <a:p>
                      <a:pPr algn="r" fontAlgn="b"/>
                      <a:r>
                        <a:rPr lang="en-US" sz="700" b="0" i="0" u="none" strike="noStrike">
                          <a:effectLst/>
                          <a:latin typeface="Arial" panose="020B0604020202020204" pitchFamily="34" charset="0"/>
                        </a:rPr>
                        <a:t>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Instructional Staff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650586"/>
                  </a:ext>
                </a:extLst>
              </a:tr>
              <a:tr h="258633">
                <a:tc>
                  <a:txBody>
                    <a:bodyPr/>
                    <a:lstStyle/>
                    <a:p>
                      <a:pPr algn="r" fontAlgn="b"/>
                      <a:r>
                        <a:rPr lang="en-US" sz="700" b="0" i="0" u="none" strike="noStrike">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Educational Media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124743"/>
                  </a:ext>
                </a:extLst>
              </a:tr>
              <a:tr h="258633">
                <a:tc>
                  <a:txBody>
                    <a:bodyPr/>
                    <a:lstStyle/>
                    <a:p>
                      <a:pPr algn="r" fontAlgn="b"/>
                      <a:r>
                        <a:rPr lang="en-US" sz="700" b="0" i="0" u="none" strike="noStrike">
                          <a:effectLst/>
                          <a:latin typeface="Arial" panose="020B060402020202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School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11.00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939,825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21602"/>
                  </a:ext>
                </a:extLst>
              </a:tr>
              <a:tr h="258633">
                <a:tc>
                  <a:txBody>
                    <a:bodyPr/>
                    <a:lstStyle/>
                    <a:p>
                      <a:pPr algn="r" fontAlgn="b"/>
                      <a:r>
                        <a:rPr lang="en-US" sz="700" b="0" i="0" u="none" strike="noStrike">
                          <a:effectLst/>
                          <a:latin typeface="Arial" panose="020B060402020202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dirty="0">
                          <a:effectLst/>
                          <a:latin typeface="Arial" panose="020B0604020202020204" pitchFamily="34" charset="0"/>
                        </a:rPr>
                        <a:t>Maintenance &amp;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134,161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139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21738"/>
                  </a:ext>
                </a:extLst>
              </a:tr>
              <a:tr h="258633">
                <a:tc>
                  <a:txBody>
                    <a:bodyPr/>
                    <a:lstStyle/>
                    <a:p>
                      <a:pPr algn="r" fontAlgn="b"/>
                      <a:r>
                        <a:rPr lang="en-US" sz="700" b="0" i="0" u="none" strike="noStrike">
                          <a:effectLst/>
                          <a:latin typeface="Arial" panose="020B060402020202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748124"/>
                  </a:ext>
                </a:extLst>
              </a:tr>
              <a:tr h="349156">
                <a:tc gridSpan="2">
                  <a:txBody>
                    <a:bodyPr/>
                    <a:lstStyle/>
                    <a:p>
                      <a:pPr algn="r" fontAlgn="b"/>
                      <a:r>
                        <a:rPr lang="en-US" sz="900" b="1" i="0" u="none" strike="noStrike">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900" b="1" i="0" u="none" strike="noStrike">
                          <a:effectLst/>
                          <a:latin typeface="Arial" panose="020B0604020202020204" pitchFamily="34" charset="0"/>
                        </a:rPr>
                        <a:t>      107.05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effectLst/>
                          <a:latin typeface="Arial" panose="020B0604020202020204" pitchFamily="34" charset="0"/>
                        </a:rPr>
                        <a:t> $         9,214,508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effectLst/>
                          <a:latin typeface="Arial" panose="020B0604020202020204" pitchFamily="34" charset="0"/>
                        </a:rPr>
                        <a:t> $                 9,549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324885"/>
                  </a:ext>
                </a:extLst>
              </a:tr>
              <a:tr h="245703">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8759321"/>
                  </a:ext>
                </a:extLst>
              </a:tr>
              <a:tr h="219838">
                <a:tc>
                  <a:txBody>
                    <a:bodyPr/>
                    <a:lstStyle/>
                    <a:p>
                      <a:pPr algn="l" fontAlgn="b"/>
                      <a:r>
                        <a:rPr lang="en-US" sz="7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13593772"/>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219223454"/>
              </p:ext>
            </p:extLst>
          </p:nvPr>
        </p:nvGraphicFramePr>
        <p:xfrm>
          <a:off x="1329070" y="978196"/>
          <a:ext cx="6964325" cy="4976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3146032" y="2684566"/>
            <a:ext cx="3086101" cy="1015663"/>
          </a:xfrm>
          <a:prstGeom prst="rect">
            <a:avLst/>
          </a:prstGeom>
          <a:noFill/>
        </p:spPr>
        <p:txBody>
          <a:bodyPr wrap="none" rtlCol="0">
            <a:spAutoFit/>
          </a:bodyPr>
          <a:lstStyle/>
          <a:p>
            <a:r>
              <a:rPr lang="en-US" sz="6000" b="1" dirty="0" smtClean="0">
                <a:ln w="22225">
                  <a:solidFill>
                    <a:schemeClr val="accent2"/>
                  </a:solidFill>
                  <a:prstDash val="solid"/>
                </a:ln>
                <a:solidFill>
                  <a:schemeClr val="accent2">
                    <a:lumMod val="40000"/>
                    <a:lumOff val="60000"/>
                  </a:schemeClr>
                </a:solidFill>
              </a:rPr>
              <a:t>Example</a:t>
            </a:r>
            <a:endParaRPr lang="en-US" sz="6000" b="1" dirty="0">
              <a:ln w="22225">
                <a:solidFill>
                  <a:schemeClr val="accent2"/>
                </a:solidFill>
                <a:prstDash val="solid"/>
              </a:ln>
              <a:solidFill>
                <a:schemeClr val="accent2">
                  <a:lumMod val="40000"/>
                  <a:lumOff val="60000"/>
                </a:schemeClr>
              </a:solidFill>
            </a:endParaRP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smtClean="0">
                <a:solidFill>
                  <a:schemeClr val="tx1"/>
                </a:solidFill>
              </a:rPr>
              <a:t>January:</a:t>
            </a:r>
          </a:p>
          <a:p>
            <a:pPr marL="800100" lvl="1" indent="-342900" algn="l">
              <a:buFont typeface="Arial" panose="020B0604020202020204" pitchFamily="34" charset="0"/>
              <a:buChar char="•"/>
            </a:pPr>
            <a:r>
              <a:rPr lang="en-US" sz="2400" dirty="0" smtClean="0">
                <a:solidFill>
                  <a:schemeClr val="tx1"/>
                </a:solidFill>
              </a:rPr>
              <a:t>Principals Receive Budget (Jan. 21</a:t>
            </a:r>
            <a:r>
              <a:rPr lang="en-US" sz="2400" baseline="30000" dirty="0" smtClean="0">
                <a:solidFill>
                  <a:schemeClr val="tx1"/>
                </a:solidFill>
              </a:rPr>
              <a:t>st</a:t>
            </a:r>
            <a:r>
              <a:rPr lang="en-US" sz="2400" dirty="0" smtClean="0">
                <a:solidFill>
                  <a:schemeClr val="tx1"/>
                </a:solidFill>
              </a:rPr>
              <a:t>-31</a:t>
            </a:r>
            <a:r>
              <a:rPr lang="en-US" sz="2400" baseline="30000" dirty="0" smtClean="0">
                <a:solidFill>
                  <a:schemeClr val="tx1"/>
                </a:solidFill>
              </a:rPr>
              <a:t>st</a:t>
            </a:r>
            <a:r>
              <a:rPr lang="en-US" sz="2400" dirty="0" smtClean="0">
                <a:solidFill>
                  <a:schemeClr val="tx1"/>
                </a:solidFill>
              </a:rPr>
              <a:t>)</a:t>
            </a:r>
          </a:p>
          <a:p>
            <a:pPr marL="342900" indent="-342900" algn="l">
              <a:buFont typeface="Arial" panose="020B0604020202020204" pitchFamily="34" charset="0"/>
              <a:buChar char="•"/>
            </a:pPr>
            <a:r>
              <a:rPr lang="en-US" sz="2400" dirty="0" smtClean="0">
                <a:solidFill>
                  <a:schemeClr val="tx1"/>
                </a:solidFill>
              </a:rPr>
              <a:t>February: </a:t>
            </a:r>
            <a:endParaRPr lang="en-US"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Arial" panose="020B0604020202020204" pitchFamily="34" charset="0"/>
              <a:buChar char="•"/>
            </a:pPr>
            <a:r>
              <a:rPr lang="en-US" sz="2400" dirty="0" smtClean="0">
                <a:solidFill>
                  <a:schemeClr val="tx1"/>
                </a:solidFill>
              </a:rPr>
              <a:t>Program </a:t>
            </a:r>
            <a:r>
              <a:rPr lang="en-US" sz="2400" dirty="0">
                <a:solidFill>
                  <a:schemeClr val="tx1"/>
                </a:solidFill>
              </a:rPr>
              <a:t>Manager discussions and </a:t>
            </a:r>
            <a:r>
              <a:rPr lang="en-US" sz="2400" dirty="0" smtClean="0">
                <a:solidFill>
                  <a:schemeClr val="tx1"/>
                </a:solidFill>
              </a:rPr>
              <a:t>approvals</a:t>
            </a:r>
          </a:p>
          <a:p>
            <a:pPr marL="800100" lvl="1" indent="-342900" algn="l">
              <a:buFont typeface="Arial" panose="020B0604020202020204" pitchFamily="34" charset="0"/>
              <a:buChar char="•"/>
            </a:pPr>
            <a:r>
              <a:rPr lang="en-US" sz="2400" dirty="0" smtClean="0">
                <a:solidFill>
                  <a:schemeClr val="tx1"/>
                </a:solidFill>
              </a:rPr>
              <a:t>HR Staffing Conferences (February  24</a:t>
            </a:r>
            <a:r>
              <a:rPr lang="en-US" sz="2400" baseline="30000" dirty="0" smtClean="0">
                <a:solidFill>
                  <a:schemeClr val="tx1"/>
                </a:solidFill>
              </a:rPr>
              <a:t>th</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2</a:t>
            </a:r>
            <a:r>
              <a:rPr lang="en-US" sz="2400" baseline="30000" dirty="0" smtClean="0">
                <a:solidFill>
                  <a:schemeClr val="tx1"/>
                </a:solidFill>
              </a:rPr>
              <a:t>nd</a:t>
            </a:r>
            <a:r>
              <a:rPr lang="en-US" sz="2400" dirty="0" smtClean="0">
                <a:solidFill>
                  <a:schemeClr val="tx1"/>
                </a:solidFill>
              </a:rPr>
              <a:t>)</a:t>
            </a:r>
            <a:endParaRPr lang="en-US" sz="2400" dirty="0">
              <a:solidFill>
                <a:schemeClr val="tx1"/>
              </a:solidFill>
            </a:endParaRPr>
          </a:p>
          <a:p>
            <a:pPr algn="l"/>
            <a:r>
              <a:rPr lang="en-US" sz="2400" dirty="0">
                <a:solidFill>
                  <a:schemeClr val="tx1"/>
                </a:solidFill>
              </a:rPr>
              <a:t>•	</a:t>
            </a:r>
            <a:r>
              <a:rPr lang="en-US" sz="2400" dirty="0" smtClean="0">
                <a:solidFill>
                  <a:schemeClr val="tx1"/>
                </a:solidFill>
              </a:rPr>
              <a:t>March:</a:t>
            </a:r>
          </a:p>
          <a:p>
            <a:pPr marL="800100" lvl="1" indent="-342900" algn="l">
              <a:buFont typeface="Arial" panose="020B0604020202020204" pitchFamily="34" charset="0"/>
              <a:buChar char="•"/>
            </a:pPr>
            <a:r>
              <a:rPr lang="en-US" sz="2400" dirty="0">
                <a:solidFill>
                  <a:schemeClr val="tx1"/>
                </a:solidFill>
              </a:rPr>
              <a:t>Final GO Team Approval </a:t>
            </a:r>
            <a:r>
              <a:rPr lang="en-US" sz="2400" dirty="0" smtClean="0">
                <a:solidFill>
                  <a:schemeClr val="tx1"/>
                </a:solidFill>
              </a:rPr>
              <a:t>(March 3</a:t>
            </a:r>
            <a:r>
              <a:rPr lang="en-US" sz="2400" baseline="30000" dirty="0" smtClean="0">
                <a:solidFill>
                  <a:schemeClr val="tx1"/>
                </a:solidFill>
              </a:rPr>
              <a:t>rd</a:t>
            </a:r>
            <a:r>
              <a:rPr lang="en-US" sz="2400" dirty="0" smtClean="0">
                <a:solidFill>
                  <a:schemeClr val="tx1"/>
                </a:solidFill>
              </a:rPr>
              <a:t> - March 13</a:t>
            </a:r>
            <a:r>
              <a:rPr lang="en-US" sz="2400" baseline="30000" dirty="0" smtClean="0">
                <a:solidFill>
                  <a:schemeClr val="tx1"/>
                </a:solidFill>
              </a:rPr>
              <a:t>th</a:t>
            </a:r>
            <a:r>
              <a:rPr lang="en-US" sz="2400" dirty="0" smtClean="0">
                <a:solidFill>
                  <a:schemeClr val="tx1"/>
                </a:solidFill>
              </a:rPr>
              <a:t>)</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After Initial Meeting and Before You Meet with Associate Supt. And Program Managers</a:t>
            </a:r>
            <a:endParaRPr lang="en-US" sz="28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smtClean="0">
                          <a:latin typeface="Calibri" panose="020F0502020204030204" pitchFamily="34" charset="0"/>
                          <a:cs typeface="Calibri" panose="020F0502020204030204" pitchFamily="34" charset="0"/>
                        </a:rPr>
                        <a:t>Strategic</a:t>
                      </a:r>
                      <a:r>
                        <a:rPr lang="en-US" sz="2000" baseline="0" dirty="0" smtClean="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smtClean="0">
                          <a:latin typeface="Calibri" panose="020F0502020204030204" pitchFamily="34" charset="0"/>
                          <a:cs typeface="Calibri" panose="020F0502020204030204" pitchFamily="34" charset="0"/>
                        </a:rPr>
                        <a:t>District</a:t>
                      </a:r>
                      <a:r>
                        <a:rPr lang="en-US" sz="2000" baseline="0" dirty="0" smtClean="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smtClean="0">
                          <a:latin typeface="Calibri" panose="020F0502020204030204" pitchFamily="34" charset="0"/>
                          <a:cs typeface="Calibri" panose="020F0502020204030204" pitchFamily="34" charset="0"/>
                        </a:rPr>
                        <a:t>Academic</a:t>
                      </a:r>
                      <a:r>
                        <a:rPr lang="en-US" sz="2000" baseline="0" dirty="0" smtClean="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smtClean="0">
                          <a:latin typeface="Calibri" panose="020F0502020204030204" pitchFamily="34" charset="0"/>
                          <a:cs typeface="Calibri" panose="020F0502020204030204" pitchFamily="34" charset="0"/>
                        </a:rPr>
                        <a:t>Talent</a:t>
                      </a:r>
                      <a:r>
                        <a:rPr lang="en-US" sz="2000" baseline="0" dirty="0" smtClean="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smtClean="0">
                          <a:latin typeface="Calibri" panose="020F0502020204030204" pitchFamily="34" charset="0"/>
                          <a:cs typeface="Calibri" panose="020F0502020204030204" pitchFamily="34" charset="0"/>
                        </a:rPr>
                        <a:t>Systems</a:t>
                      </a:r>
                      <a:r>
                        <a:rPr lang="en-US" sz="2000" baseline="0" dirty="0" smtClean="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smtClean="0">
                          <a:latin typeface="Calibri" panose="020F0502020204030204" pitchFamily="34" charset="0"/>
                          <a:cs typeface="Calibri" panose="020F0502020204030204" pitchFamily="34" charset="0"/>
                        </a:rPr>
                        <a:t>Culture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smtClean="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smtClean="0"/>
              <a:t>Focus Area Descriptors</a:t>
            </a:r>
            <a:endParaRPr lang="en-US" sz="3400" b="1" dirty="0"/>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17</a:t>
            </a:fld>
            <a:endParaRPr lang="en-US" dirty="0">
              <a:solidFill>
                <a:srgbClr val="F5F5F5"/>
              </a:solidFill>
            </a:endParaRPr>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smtClean="0">
                <a:latin typeface="+mj-lt"/>
              </a:rPr>
              <a:t>Description of Strategy Categories</a:t>
            </a:r>
            <a:endParaRPr lang="en-US" sz="3200" b="1" i="1" dirty="0">
              <a:latin typeface="+mj-lt"/>
            </a:endParaRP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Budget Parameters</a:t>
            </a:r>
            <a:r>
              <a:rPr lang="en-US" sz="2400" dirty="0" smtClean="0">
                <a:latin typeface="Calibri" panose="020F0502020204030204" pitchFamily="34" charset="0"/>
                <a:cs typeface="Calibri" panose="020F0502020204030204" pitchFamily="34" charset="0"/>
              </a:rPr>
              <a:t> – FY21 funding </a:t>
            </a:r>
            <a:r>
              <a:rPr lang="en-US" sz="2400" u="sng" dirty="0" smtClean="0">
                <a:latin typeface="Calibri" panose="020F0502020204030204" pitchFamily="34" charset="0"/>
                <a:cs typeface="Calibri" panose="020F0502020204030204" pitchFamily="34" charset="0"/>
              </a:rPr>
              <a:t>priorities</a:t>
            </a:r>
            <a:r>
              <a:rPr lang="en-US" sz="2400" dirty="0" smtClean="0">
                <a:latin typeface="Calibri" panose="020F0502020204030204" pitchFamily="34" charset="0"/>
                <a:cs typeface="Calibri" panose="020F0502020204030204" pitchFamily="34" charset="0"/>
              </a:rPr>
              <a:t> from the school’s 3-5 year strategic plan, ranked by </a:t>
            </a: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order </a:t>
            </a:r>
            <a:r>
              <a:rPr lang="en-US" sz="2400" dirty="0">
                <a:latin typeface="Calibri" panose="020F0502020204030204" pitchFamily="34" charset="0"/>
                <a:cs typeface="Calibri" panose="020F0502020204030204" pitchFamily="34" charset="0"/>
              </a:rPr>
              <a:t>of importance </a:t>
            </a:r>
            <a:endParaRPr lang="en-US" sz="2400" dirty="0" smtClean="0">
              <a:latin typeface="Calibri" panose="020F0502020204030204" pitchFamily="34" charset="0"/>
              <a:cs typeface="Calibri" panose="020F0502020204030204" pitchFamily="34" charset="0"/>
            </a:endParaRP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Request</a:t>
            </a:r>
            <a:r>
              <a:rPr lang="en-US" sz="2400" dirty="0" smtClean="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Budget Parameters</a:t>
            </a:r>
            <a:endParaRPr lang="en-US" sz="3200" b="1"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732512441"/>
              </p:ext>
            </p:extLst>
          </p:nvPr>
        </p:nvGraphicFramePr>
        <p:xfrm>
          <a:off x="994298" y="936153"/>
          <a:ext cx="7723574" cy="5186926"/>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FY21 School Priorities</a:t>
                      </a:r>
                      <a:endParaRPr lang="en-US" sz="1750" dirty="0">
                        <a:latin typeface="Arial" panose="020B0604020202020204" pitchFamily="34" charset="0"/>
                        <a:cs typeface="Arial" panose="020B0604020202020204" pitchFamily="34" charset="0"/>
                      </a:endParaRPr>
                    </a:p>
                  </a:txBody>
                  <a:tcPr/>
                </a:tc>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Rationale</a:t>
                      </a: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25623">
                <a:tc>
                  <a:txBody>
                    <a:bodyPr/>
                    <a:lstStyle/>
                    <a:p>
                      <a:pPr algn="ctr"/>
                      <a:r>
                        <a:rPr lang="en-US" sz="1800" dirty="0" smtClean="0"/>
                        <a:t>Increase proficient student performance in ELA, Math, Science and Social Studies by 3 to 5%.</a:t>
                      </a:r>
                      <a:endParaRPr lang="en-US" sz="1750" dirty="0"/>
                    </a:p>
                  </a:txBody>
                  <a:tcPr/>
                </a:tc>
                <a:tc>
                  <a:txBody>
                    <a:bodyPr/>
                    <a:lstStyle/>
                    <a:p>
                      <a:pPr algn="ctr"/>
                      <a:r>
                        <a:rPr lang="en-US" sz="1750" dirty="0" smtClean="0"/>
                        <a:t>The</a:t>
                      </a:r>
                      <a:r>
                        <a:rPr lang="en-US" sz="1750" baseline="0" dirty="0" smtClean="0"/>
                        <a:t> need to continue to close the achievement gap of minorities remains the focus of our instructional program</a:t>
                      </a:r>
                      <a:endParaRPr lang="en-US" sz="1750" dirty="0"/>
                    </a:p>
                  </a:txBody>
                  <a:tcPr/>
                </a:tc>
                <a:extLst>
                  <a:ext uri="{0D108BD9-81ED-4DB2-BD59-A6C34878D82A}">
                    <a16:rowId xmlns:a16="http://schemas.microsoft.com/office/drawing/2014/main" val="10001"/>
                  </a:ext>
                </a:extLst>
              </a:tr>
              <a:tr h="825623">
                <a:tc>
                  <a:txBody>
                    <a:bodyPr/>
                    <a:lstStyle/>
                    <a:p>
                      <a:pPr algn="ctr"/>
                      <a:r>
                        <a:rPr lang="en-US" sz="1800" dirty="0" smtClean="0"/>
                        <a:t> Increase student growth percentile in ELA and Math to 60%</a:t>
                      </a:r>
                      <a:endParaRPr lang="en-US" sz="1750" dirty="0"/>
                    </a:p>
                  </a:txBody>
                  <a:tcPr/>
                </a:tc>
                <a:tc>
                  <a:txBody>
                    <a:bodyPr/>
                    <a:lstStyle/>
                    <a:p>
                      <a:pPr algn="ctr"/>
                      <a:r>
                        <a:rPr lang="en-US" sz="1750" dirty="0" smtClean="0"/>
                        <a:t>This need</a:t>
                      </a:r>
                      <a:r>
                        <a:rPr lang="en-US" sz="1750" baseline="0" dirty="0" smtClean="0"/>
                        <a:t>s is increase due to academic slide caused by the pandemic</a:t>
                      </a:r>
                      <a:endParaRPr lang="en-US" sz="1750" dirty="0"/>
                    </a:p>
                  </a:txBody>
                  <a:tcPr/>
                </a:tc>
                <a:extLst>
                  <a:ext uri="{0D108BD9-81ED-4DB2-BD59-A6C34878D82A}">
                    <a16:rowId xmlns:a16="http://schemas.microsoft.com/office/drawing/2014/main" val="10002"/>
                  </a:ext>
                </a:extLst>
              </a:tr>
              <a:tr h="825623">
                <a:tc>
                  <a:txBody>
                    <a:bodyPr/>
                    <a:lstStyle/>
                    <a:p>
                      <a:pPr algn="ctr"/>
                      <a:r>
                        <a:rPr lang="en-US" sz="1800" dirty="0" smtClean="0"/>
                        <a:t> Implement Advancement Via Individual Determination (AVID) Program to individualized course determination based on student readiness.</a:t>
                      </a:r>
                      <a:r>
                        <a:rPr lang="en-US" sz="1750" baseline="0" dirty="0" smtClean="0"/>
                        <a:t>? </a:t>
                      </a:r>
                      <a:endParaRPr lang="en-US" sz="1750" dirty="0"/>
                    </a:p>
                  </a:txBody>
                  <a:tcPr/>
                </a:tc>
                <a:tc>
                  <a:txBody>
                    <a:bodyPr/>
                    <a:lstStyle/>
                    <a:p>
                      <a:pPr algn="ctr"/>
                      <a:r>
                        <a:rPr lang="en-US" sz="1750" dirty="0" smtClean="0"/>
                        <a:t>We are</a:t>
                      </a:r>
                      <a:r>
                        <a:rPr lang="en-US" sz="1750" baseline="0" dirty="0" smtClean="0"/>
                        <a:t> continue to increase the effectiveness of our AVID Program. Students in the program have demonstrated success in grade level classes and advance classes</a:t>
                      </a:r>
                      <a:endParaRPr lang="en-US" sz="1750" dirty="0"/>
                    </a:p>
                  </a:txBody>
                  <a:tcPr/>
                </a:tc>
                <a:extLst>
                  <a:ext uri="{0D108BD9-81ED-4DB2-BD59-A6C34878D82A}">
                    <a16:rowId xmlns:a16="http://schemas.microsoft.com/office/drawing/2014/main" val="10003"/>
                  </a:ext>
                </a:extLst>
              </a:tr>
              <a:tr h="825623">
                <a:tc>
                  <a:txBody>
                    <a:bodyPr/>
                    <a:lstStyle/>
                    <a:p>
                      <a:pPr algn="ctr"/>
                      <a:r>
                        <a:rPr lang="en-US" sz="1800" dirty="0" smtClean="0"/>
                        <a:t>Retain effective teaching staff and recruit High Quality staff.</a:t>
                      </a:r>
                      <a:endParaRPr lang="en-US" sz="1750" dirty="0"/>
                    </a:p>
                  </a:txBody>
                  <a:tcPr/>
                </a:tc>
                <a:tc>
                  <a:txBody>
                    <a:bodyPr/>
                    <a:lstStyle/>
                    <a:p>
                      <a:pPr algn="ctr"/>
                      <a:r>
                        <a:rPr lang="en-US" sz="1750" dirty="0" smtClean="0"/>
                        <a:t>Incentive</a:t>
                      </a:r>
                      <a:r>
                        <a:rPr lang="en-US" sz="1750" baseline="0" dirty="0" smtClean="0"/>
                        <a:t> new teacher hire to recruit the best and providing leadership development opportunities for veteran teachers </a:t>
                      </a:r>
                      <a:endParaRPr lang="en-US" sz="1750" dirty="0"/>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253013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smtClean="0"/>
              <a:t>FY22 Budget Development Process</a:t>
            </a:r>
            <a:endParaRPr lang="en-US" sz="3600"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(Ralph J Bunche) Strategic Plan </a:t>
            </a:r>
          </a:p>
        </p:txBody>
      </p:sp>
      <p:sp>
        <p:nvSpPr>
          <p:cNvPr id="4" name="TextBox 3"/>
          <p:cNvSpPr txBox="1"/>
          <p:nvPr/>
        </p:nvSpPr>
        <p:spPr>
          <a:xfrm>
            <a:off x="2704646" y="1004719"/>
            <a:ext cx="4884045" cy="646331"/>
          </a:xfrm>
          <a:prstGeom prst="rect">
            <a:avLst/>
          </a:prstGeom>
          <a:noFill/>
        </p:spPr>
        <p:txBody>
          <a:bodyPr wrap="square" rtlCol="0">
            <a:spAutoFit/>
          </a:bodyPr>
          <a:lstStyle/>
          <a:p>
            <a:r>
              <a:rPr lang="en-US" b="1" dirty="0"/>
              <a:t>(Insert Copy of </a:t>
            </a:r>
            <a:r>
              <a:rPr lang="en-US" b="1" dirty="0" smtClean="0"/>
              <a:t>Approved Strategic </a:t>
            </a:r>
            <a:r>
              <a:rPr lang="en-US" b="1" dirty="0"/>
              <a:t>Plan Here)</a:t>
            </a:r>
          </a:p>
          <a:p>
            <a:endParaRPr lang="en-US" dirty="0"/>
          </a:p>
        </p:txBody>
      </p:sp>
      <p:pic>
        <p:nvPicPr>
          <p:cNvPr id="5" name="Picture 4"/>
          <p:cNvPicPr>
            <a:picLocks noChangeAspect="1"/>
          </p:cNvPicPr>
          <p:nvPr/>
        </p:nvPicPr>
        <p:blipFill>
          <a:blip r:embed="rId4"/>
          <a:stretch>
            <a:fillRect/>
          </a:stretch>
        </p:blipFill>
        <p:spPr>
          <a:xfrm>
            <a:off x="1930646" y="1546572"/>
            <a:ext cx="6432046" cy="4782986"/>
          </a:xfrm>
          <a:prstGeom prst="rect">
            <a:avLst/>
          </a:prstGeom>
        </p:spPr>
      </p:pic>
      <p:sp>
        <p:nvSpPr>
          <p:cNvPr id="2" name="TextBox 1"/>
          <p:cNvSpPr txBox="1"/>
          <p:nvPr/>
        </p:nvSpPr>
        <p:spPr>
          <a:xfrm rot="20090449">
            <a:off x="4004874" y="3642780"/>
            <a:ext cx="3130931" cy="707886"/>
          </a:xfrm>
          <a:prstGeom prst="rect">
            <a:avLst/>
          </a:prstGeom>
          <a:noFill/>
        </p:spPr>
        <p:txBody>
          <a:bodyPr wrap="square" rtlCol="0">
            <a:spAutoFit/>
          </a:bodyPr>
          <a:lstStyle/>
          <a:p>
            <a:r>
              <a:rPr lang="en-US" sz="4000" b="1" dirty="0" smtClean="0">
                <a:ln w="22225">
                  <a:solidFill>
                    <a:schemeClr val="accent2"/>
                  </a:solidFill>
                  <a:prstDash val="solid"/>
                </a:ln>
                <a:solidFill>
                  <a:schemeClr val="accent2">
                    <a:lumMod val="40000"/>
                    <a:lumOff val="60000"/>
                  </a:schemeClr>
                </a:solidFill>
              </a:rPr>
              <a:t>Example</a:t>
            </a:r>
            <a:endParaRPr lang="en-US" sz="4000" b="1" dirty="0">
              <a:ln w="22225">
                <a:solidFill>
                  <a:schemeClr val="accent2"/>
                </a:solidFill>
                <a:prstDash val="solid"/>
              </a:ln>
              <a:solidFill>
                <a:schemeClr val="accent2">
                  <a:lumMod val="40000"/>
                  <a:lumOff val="60000"/>
                </a:schemeClr>
              </a:solidFill>
            </a:endParaRP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9" name="Picture 8"/>
          <p:cNvPicPr>
            <a:picLocks noChangeAspect="1"/>
          </p:cNvPicPr>
          <p:nvPr/>
        </p:nvPicPr>
        <p:blipFill>
          <a:blip r:embed="rId5"/>
          <a:stretch>
            <a:fillRect/>
          </a:stretch>
        </p:blipFill>
        <p:spPr>
          <a:xfrm>
            <a:off x="1470599" y="1073204"/>
            <a:ext cx="7352138" cy="5619989"/>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FY21 Priorities &amp; SMART Goals</a:t>
            </a:r>
            <a:endParaRPr lang="en-US" sz="3200" b="1" i="1" dirty="0">
              <a:latin typeface="+mj-lt"/>
            </a:endParaRP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smtClean="0"/>
              <a:t>(From your Strategic Plan, insert </a:t>
            </a:r>
            <a:r>
              <a:rPr lang="en-US" b="1" dirty="0"/>
              <a:t>y</a:t>
            </a:r>
            <a:r>
              <a:rPr lang="en-US" b="1" dirty="0" smtClean="0"/>
              <a:t>our Top 2 Priorities &amp; SMART Goals for FY21 here)</a:t>
            </a:r>
            <a:endParaRPr lang="en-US" b="1" dirty="0"/>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2000" dirty="0">
                <a:solidFill>
                  <a:prstClr val="black"/>
                </a:solidFill>
              </a:rPr>
              <a:t>8% of students in grades </a:t>
            </a:r>
            <a:r>
              <a:rPr lang="en-US" sz="2000" dirty="0" smtClean="0">
                <a:solidFill>
                  <a:prstClr val="black"/>
                </a:solidFill>
              </a:rPr>
              <a:t>6</a:t>
            </a:r>
            <a:r>
              <a:rPr lang="en-US" sz="2000" baseline="30000" dirty="0" smtClean="0">
                <a:solidFill>
                  <a:prstClr val="black"/>
                </a:solidFill>
              </a:rPr>
              <a:t>th</a:t>
            </a:r>
            <a:r>
              <a:rPr lang="en-US" sz="2000" dirty="0" smtClean="0">
                <a:solidFill>
                  <a:prstClr val="black"/>
                </a:solidFill>
              </a:rPr>
              <a:t>-</a:t>
            </a:r>
          </a:p>
          <a:p>
            <a:pPr lvl="0"/>
            <a:r>
              <a:rPr lang="en-US" sz="2000" dirty="0" smtClean="0">
                <a:solidFill>
                  <a:prstClr val="black"/>
                </a:solidFill>
              </a:rPr>
              <a:t>8th </a:t>
            </a:r>
            <a:r>
              <a:rPr lang="en-US" sz="2000" dirty="0">
                <a:solidFill>
                  <a:prstClr val="black"/>
                </a:solidFill>
              </a:rPr>
              <a:t>will move from</a:t>
            </a:r>
          </a:p>
          <a:p>
            <a:pPr lvl="0"/>
            <a:r>
              <a:rPr lang="en-US" sz="2000" dirty="0">
                <a:solidFill>
                  <a:prstClr val="black"/>
                </a:solidFill>
              </a:rPr>
              <a:t>Developing to Proficient or</a:t>
            </a:r>
          </a:p>
          <a:p>
            <a:pPr lvl="0"/>
            <a:r>
              <a:rPr lang="en-US" sz="2000" dirty="0">
                <a:solidFill>
                  <a:prstClr val="black"/>
                </a:solidFill>
              </a:rPr>
              <a:t>Distinguished on the Math</a:t>
            </a:r>
          </a:p>
          <a:p>
            <a:pPr lvl="0"/>
            <a:r>
              <a:rPr lang="en-US" sz="2000" dirty="0">
                <a:solidFill>
                  <a:prstClr val="black"/>
                </a:solidFill>
              </a:rPr>
              <a:t>Milestones</a:t>
            </a:r>
            <a:r>
              <a:rPr lang="en-US" sz="2000" dirty="0" smtClean="0">
                <a:solidFill>
                  <a:prstClr val="black"/>
                </a:solidFill>
              </a:rPr>
              <a:t>.</a:t>
            </a:r>
            <a:endParaRPr lang="en-US" sz="2000" dirty="0">
              <a:solidFill>
                <a:prstClr val="black"/>
              </a:solidFill>
            </a:endParaRPr>
          </a:p>
        </p:txBody>
      </p:sp>
      <p:sp>
        <p:nvSpPr>
          <p:cNvPr id="12" name="Rectangle 11"/>
          <p:cNvSpPr/>
          <p:nvPr/>
        </p:nvSpPr>
        <p:spPr>
          <a:xfrm>
            <a:off x="93232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chemeClr val="tx1"/>
                </a:solidFill>
              </a:rPr>
              <a:t>Increase proficient student performance in</a:t>
            </a:r>
          </a:p>
          <a:p>
            <a:r>
              <a:rPr lang="en-US" dirty="0">
                <a:solidFill>
                  <a:schemeClr val="tx1"/>
                </a:solidFill>
              </a:rPr>
              <a:t>ELA, Math, Science and Social Studies by 3 to</a:t>
            </a:r>
          </a:p>
          <a:p>
            <a:r>
              <a:rPr lang="en-US" dirty="0">
                <a:solidFill>
                  <a:schemeClr val="tx1"/>
                </a:solidFill>
              </a:rPr>
              <a:t>5%.</a:t>
            </a: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2000" dirty="0" smtClean="0">
                <a:solidFill>
                  <a:prstClr val="black"/>
                </a:solidFill>
              </a:rPr>
              <a:t>8</a:t>
            </a:r>
            <a:r>
              <a:rPr lang="en-US" sz="2000" dirty="0">
                <a:solidFill>
                  <a:prstClr val="black"/>
                </a:solidFill>
              </a:rPr>
              <a:t>% of students in grades </a:t>
            </a:r>
            <a:r>
              <a:rPr lang="en-US" sz="2000" dirty="0" smtClean="0">
                <a:solidFill>
                  <a:prstClr val="black"/>
                </a:solidFill>
              </a:rPr>
              <a:t>6</a:t>
            </a:r>
            <a:r>
              <a:rPr lang="en-US" sz="2000" baseline="30000" dirty="0" smtClean="0">
                <a:solidFill>
                  <a:prstClr val="black"/>
                </a:solidFill>
              </a:rPr>
              <a:t>th-</a:t>
            </a:r>
            <a:endParaRPr lang="en-US" sz="2000" dirty="0">
              <a:solidFill>
                <a:prstClr val="black"/>
              </a:solidFill>
            </a:endParaRPr>
          </a:p>
          <a:p>
            <a:pPr lvl="0"/>
            <a:r>
              <a:rPr lang="en-US" sz="2000" dirty="0" smtClean="0">
                <a:solidFill>
                  <a:prstClr val="black"/>
                </a:solidFill>
              </a:rPr>
              <a:t>8th </a:t>
            </a:r>
            <a:r>
              <a:rPr lang="en-US" sz="2000" dirty="0">
                <a:solidFill>
                  <a:prstClr val="black"/>
                </a:solidFill>
              </a:rPr>
              <a:t>will move from</a:t>
            </a:r>
          </a:p>
          <a:p>
            <a:pPr lvl="0"/>
            <a:r>
              <a:rPr lang="en-US" sz="2000" dirty="0">
                <a:solidFill>
                  <a:prstClr val="black"/>
                </a:solidFill>
              </a:rPr>
              <a:t>Developing to Proficient or</a:t>
            </a:r>
          </a:p>
          <a:p>
            <a:pPr lvl="0"/>
            <a:r>
              <a:rPr lang="en-US" sz="2000" dirty="0">
                <a:solidFill>
                  <a:prstClr val="black"/>
                </a:solidFill>
              </a:rPr>
              <a:t>Distinguished on the ELA</a:t>
            </a:r>
          </a:p>
          <a:p>
            <a:pPr lvl="0"/>
            <a:r>
              <a:rPr lang="en-US" sz="2000" dirty="0">
                <a:solidFill>
                  <a:prstClr val="black"/>
                </a:solidFill>
              </a:rPr>
              <a:t>Milestones</a:t>
            </a:r>
            <a:r>
              <a:rPr lang="en-US" sz="1000" dirty="0">
                <a:solidFill>
                  <a:prstClr val="black"/>
                </a:solidFill>
              </a:rPr>
              <a:t>.</a:t>
            </a:r>
          </a:p>
          <a:p>
            <a:pPr lvl="0"/>
            <a:endParaRPr lang="en-US" sz="1000"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dirty="0">
                <a:solidFill>
                  <a:schemeClr val="tx1"/>
                </a:solidFill>
              </a:rPr>
              <a:t>Increase student growth percentile in ELA</a:t>
            </a:r>
          </a:p>
          <a:p>
            <a:r>
              <a:rPr lang="en-US" sz="2400" dirty="0">
                <a:solidFill>
                  <a:schemeClr val="tx1"/>
                </a:solidFill>
              </a:rPr>
              <a:t>and Math to 60</a:t>
            </a: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7</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a:t>
            </a:r>
            <a:r>
              <a:rPr lang="en-US" sz="2400" dirty="0" smtClean="0">
                <a:solidFill>
                  <a:srgbClr val="00B050"/>
                </a:solidFill>
              </a:rPr>
              <a:t>$9,234,390___</a:t>
            </a:r>
            <a:r>
              <a:rPr lang="en-US" sz="2400" dirty="0" smtClean="0">
                <a:solidFill>
                  <a:schemeClr val="tx1"/>
                </a:solidFill>
              </a:rPr>
              <a:t>___</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FY22 accommodates a student population that is projected to be </a:t>
            </a:r>
            <a:r>
              <a:rPr lang="en-US" sz="2400" dirty="0" smtClean="0">
                <a:solidFill>
                  <a:srgbClr val="FF0000"/>
                </a:solidFill>
              </a:rPr>
              <a:t>965</a:t>
            </a:r>
            <a:r>
              <a:rPr lang="en-US" sz="2400" dirty="0" smtClean="0">
                <a:solidFill>
                  <a:schemeClr val="tx1"/>
                </a:solidFill>
              </a:rPr>
              <a:t> students, which is a decrease of</a:t>
            </a:r>
            <a:r>
              <a:rPr lang="en-US" sz="2400" dirty="0" smtClean="0">
                <a:solidFill>
                  <a:srgbClr val="FF0000"/>
                </a:solidFill>
              </a:rPr>
              <a:t> 33 </a:t>
            </a:r>
            <a:r>
              <a:rPr lang="en-US" sz="2400" dirty="0" smtClean="0">
                <a:solidFill>
                  <a:schemeClr val="tx1"/>
                </a:solidFill>
              </a:rPr>
              <a:t>students from FY21.</a:t>
            </a:r>
          </a:p>
          <a:p>
            <a:pPr marL="457200" indent="-457200" algn="l">
              <a:buFont typeface="Arial" panose="020B0604020202020204" pitchFamily="34" charset="0"/>
              <a:buChar char="•"/>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8</a:t>
            </a:fld>
            <a:endParaRPr lang="en-US" dirty="0"/>
          </a:p>
        </p:txBody>
      </p:sp>
    </p:spTree>
    <p:extLst>
      <p:ext uri="{BB962C8B-B14F-4D97-AF65-F5344CB8AC3E}">
        <p14:creationId xmlns:p14="http://schemas.microsoft.com/office/powerpoint/2010/main" val="130364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a:bodyPr>
          <a:lstStyle/>
          <a:p>
            <a:pPr marL="457200" indent="-457200" algn="l">
              <a:buFont typeface="Arial" panose="020B0604020202020204" pitchFamily="34" charset="0"/>
              <a:buChar char="•"/>
            </a:pPr>
            <a:r>
              <a:rPr lang="en-US" sz="2400" dirty="0" smtClean="0">
                <a:solidFill>
                  <a:schemeClr val="tx1"/>
                </a:solidFill>
              </a:rPr>
              <a:t>Overall Change </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0378377"/>
              </p:ext>
            </p:extLst>
          </p:nvPr>
        </p:nvGraphicFramePr>
        <p:xfrm>
          <a:off x="784274" y="2252134"/>
          <a:ext cx="7462259" cy="3403599"/>
        </p:xfrm>
        <a:graphic>
          <a:graphicData uri="http://schemas.openxmlformats.org/drawingml/2006/table">
            <a:tbl>
              <a:tblPr/>
              <a:tblGrid>
                <a:gridCol w="2647464">
                  <a:extLst>
                    <a:ext uri="{9D8B030D-6E8A-4147-A177-3AD203B41FA5}">
                      <a16:colId xmlns:a16="http://schemas.microsoft.com/office/drawing/2014/main" val="1129337317"/>
                    </a:ext>
                  </a:extLst>
                </a:gridCol>
                <a:gridCol w="708982">
                  <a:extLst>
                    <a:ext uri="{9D8B030D-6E8A-4147-A177-3AD203B41FA5}">
                      <a16:colId xmlns:a16="http://schemas.microsoft.com/office/drawing/2014/main" val="2047396583"/>
                    </a:ext>
                  </a:extLst>
                </a:gridCol>
                <a:gridCol w="531736">
                  <a:extLst>
                    <a:ext uri="{9D8B030D-6E8A-4147-A177-3AD203B41FA5}">
                      <a16:colId xmlns:a16="http://schemas.microsoft.com/office/drawing/2014/main" val="356724261"/>
                    </a:ext>
                  </a:extLst>
                </a:gridCol>
                <a:gridCol w="558660">
                  <a:extLst>
                    <a:ext uri="{9D8B030D-6E8A-4147-A177-3AD203B41FA5}">
                      <a16:colId xmlns:a16="http://schemas.microsoft.com/office/drawing/2014/main" val="517856612"/>
                    </a:ext>
                  </a:extLst>
                </a:gridCol>
                <a:gridCol w="585583">
                  <a:extLst>
                    <a:ext uri="{9D8B030D-6E8A-4147-A177-3AD203B41FA5}">
                      <a16:colId xmlns:a16="http://schemas.microsoft.com/office/drawing/2014/main" val="416733816"/>
                    </a:ext>
                  </a:extLst>
                </a:gridCol>
                <a:gridCol w="652892">
                  <a:extLst>
                    <a:ext uri="{9D8B030D-6E8A-4147-A177-3AD203B41FA5}">
                      <a16:colId xmlns:a16="http://schemas.microsoft.com/office/drawing/2014/main" val="4210794627"/>
                    </a:ext>
                  </a:extLst>
                </a:gridCol>
                <a:gridCol w="302888">
                  <a:extLst>
                    <a:ext uri="{9D8B030D-6E8A-4147-A177-3AD203B41FA5}">
                      <a16:colId xmlns:a16="http://schemas.microsoft.com/office/drawing/2014/main" val="1414086844"/>
                    </a:ext>
                  </a:extLst>
                </a:gridCol>
                <a:gridCol w="363465">
                  <a:extLst>
                    <a:ext uri="{9D8B030D-6E8A-4147-A177-3AD203B41FA5}">
                      <a16:colId xmlns:a16="http://schemas.microsoft.com/office/drawing/2014/main" val="1615108358"/>
                    </a:ext>
                  </a:extLst>
                </a:gridCol>
                <a:gridCol w="578853">
                  <a:extLst>
                    <a:ext uri="{9D8B030D-6E8A-4147-A177-3AD203B41FA5}">
                      <a16:colId xmlns:a16="http://schemas.microsoft.com/office/drawing/2014/main" val="3020668105"/>
                    </a:ext>
                  </a:extLst>
                </a:gridCol>
                <a:gridCol w="531736">
                  <a:extLst>
                    <a:ext uri="{9D8B030D-6E8A-4147-A177-3AD203B41FA5}">
                      <a16:colId xmlns:a16="http://schemas.microsoft.com/office/drawing/2014/main" val="2747361281"/>
                    </a:ext>
                  </a:extLst>
                </a:gridCol>
              </a:tblGrid>
              <a:tr h="788200">
                <a:tc gridSpan="10">
                  <a:txBody>
                    <a:bodyPr/>
                    <a:lstStyle/>
                    <a:p>
                      <a:pPr algn="l" fontAlgn="t"/>
                      <a:r>
                        <a:rPr lang="en-US" sz="900" b="0" i="0" u="none" strike="noStrike">
                          <a:solidFill>
                            <a:srgbClr val="000000"/>
                          </a:solidFill>
                          <a:effectLst/>
                          <a:latin typeface="Calibri" panose="020F0502020204030204" pitchFamily="34" charset="0"/>
                        </a:rPr>
                        <a:t>The base allocation will adjust each year primarily to account for changes in average salaries, increases in compensation, and changes in benefit costs. The change in your allocation that can be attributed to changes in the base is:</a:t>
                      </a:r>
                    </a:p>
                  </a:txBody>
                  <a:tcPr marL="7419" marR="7419" marT="7419" marB="0">
                    <a:lnL>
                      <a:noFill/>
                    </a:lnL>
                    <a:lnR>
                      <a:noFill/>
                    </a:lnR>
                    <a:lnT w="19050" cap="flat" cmpd="sng" algn="ctr">
                      <a:solidFill>
                        <a:srgbClr val="ACCCEA"/>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373127"/>
                  </a:ext>
                </a:extLst>
              </a:tr>
              <a:tr h="1128562">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a:solidFill>
                            <a:srgbClr val="000000"/>
                          </a:solidFill>
                          <a:effectLst/>
                          <a:latin typeface="Calibri" panose="020F0502020204030204" pitchFamily="34" charset="0"/>
                        </a:rPr>
                        <a:t>Base</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Students receiving weight</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Equivalent</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extLst>
                  <a:ext uri="{0D108BD9-81ED-4DB2-BD59-A6C34878D82A}">
                    <a16:rowId xmlns:a16="http://schemas.microsoft.com/office/drawing/2014/main" val="2524468561"/>
                  </a:ext>
                </a:extLst>
              </a:tr>
              <a:tr h="376188">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1" u="none" strike="noStrike">
                          <a:solidFill>
                            <a:srgbClr val="000000"/>
                          </a:solidFill>
                          <a:effectLst/>
                          <a:latin typeface="Calibri" panose="020F0502020204030204" pitchFamily="34" charset="0"/>
                        </a:rPr>
                        <a:t>FY2021</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$4,437</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998 </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$4,428,462</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extLst>
                  <a:ext uri="{0D108BD9-81ED-4DB2-BD59-A6C34878D82A}">
                    <a16:rowId xmlns:a16="http://schemas.microsoft.com/office/drawing/2014/main" val="800440888"/>
                  </a:ext>
                </a:extLst>
              </a:tr>
              <a:tr h="376188">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1" u="none" strike="noStrike">
                          <a:solidFill>
                            <a:srgbClr val="000000"/>
                          </a:solidFill>
                          <a:effectLst/>
                          <a:latin typeface="Calibri" panose="020F0502020204030204" pitchFamily="34" charset="0"/>
                        </a:rPr>
                        <a:t>FY2022</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$4,445</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965 </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$4,289,664</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extLst>
                  <a:ext uri="{0D108BD9-81ED-4DB2-BD59-A6C34878D82A}">
                    <a16:rowId xmlns:a16="http://schemas.microsoft.com/office/drawing/2014/main" val="107808838"/>
                  </a:ext>
                </a:extLst>
              </a:tr>
              <a:tr h="376188">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1" u="none" strike="noStrike">
                          <a:solidFill>
                            <a:srgbClr val="000000"/>
                          </a:solidFill>
                          <a:effectLst/>
                          <a:latin typeface="Calibri" panose="020F0502020204030204" pitchFamily="34" charset="0"/>
                        </a:rPr>
                        <a:t>Change</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$8</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(33)</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FFFFFF"/>
                          </a:solidFill>
                          <a:effectLst/>
                          <a:latin typeface="Calibri" panose="020F0502020204030204" pitchFamily="34" charset="0"/>
                        </a:rPr>
                        <a:t>-$138,799</a:t>
                      </a:r>
                    </a:p>
                  </a:txBody>
                  <a:tcPr marL="7419" marR="7419" marT="74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extLst>
                  <a:ext uri="{0D108BD9-81ED-4DB2-BD59-A6C34878D82A}">
                    <a16:rowId xmlns:a16="http://schemas.microsoft.com/office/drawing/2014/main" val="1902231094"/>
                  </a:ext>
                </a:extLst>
              </a:tr>
              <a:tr h="358273">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ctr" fontAlgn="b"/>
                      <a:endParaRPr lang="en-US" sz="900" b="0" i="1" u="none" strike="noStrike">
                        <a:solidFill>
                          <a:srgbClr val="000000"/>
                        </a:solidFill>
                        <a:effectLst/>
                        <a:latin typeface="Calibri" panose="020F0502020204030204" pitchFamily="34" charset="0"/>
                      </a:endParaRP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19" marR="7419" marT="7419"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419" marR="7419" marT="7419" marB="0" anchor="b">
                    <a:lnL>
                      <a:noFill/>
                    </a:lnL>
                    <a:lnR>
                      <a:noFill/>
                    </a:lnR>
                    <a:lnT>
                      <a:noFill/>
                    </a:lnT>
                    <a:lnB>
                      <a:noFill/>
                    </a:lnB>
                  </a:tcPr>
                </a:tc>
                <a:extLst>
                  <a:ext uri="{0D108BD9-81ED-4DB2-BD59-A6C34878D82A}">
                    <a16:rowId xmlns:a16="http://schemas.microsoft.com/office/drawing/2014/main" val="2170809931"/>
                  </a:ext>
                </a:extLst>
              </a:tr>
            </a:tbl>
          </a:graphicData>
        </a:graphic>
      </p:graphicFrame>
    </p:spTree>
    <p:extLst>
      <p:ext uri="{BB962C8B-B14F-4D97-AF65-F5344CB8AC3E}">
        <p14:creationId xmlns:p14="http://schemas.microsoft.com/office/powerpoint/2010/main" val="271844363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0D824-1F42-4605-A966-FFCBCF63520E}">
  <ds:schemaRefs>
    <ds:schemaRef ds:uri="http://purl.org/dc/terms/"/>
    <ds:schemaRef ds:uri="http://schemas.openxmlformats.org/package/2006/metadata/core-properties"/>
    <ds:schemaRef ds:uri="d37e30bb-5f32-4411-a640-0b4044b692bf"/>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19315</TotalTime>
  <Words>2149</Words>
  <Application>Microsoft Office PowerPoint</Application>
  <PresentationFormat>On-screen Show (4:3)</PresentationFormat>
  <Paragraphs>493</Paragraphs>
  <Slides>19</Slides>
  <Notes>17</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19</vt:i4>
      </vt:variant>
    </vt:vector>
  </HeadingPairs>
  <TitlesOfParts>
    <vt:vector size="38"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GO Team Budget Development Process</vt:lpstr>
      <vt:lpstr>FY22 Budget Development Process</vt:lpstr>
      <vt:lpstr>PowerPoint Presentation</vt:lpstr>
      <vt:lpstr>PowerPoint Presentation</vt:lpstr>
      <vt:lpstr>PowerPoint Presentation</vt:lpstr>
      <vt:lpstr>Executive Summary</vt:lpstr>
      <vt:lpstr>Executive Summary</vt:lpstr>
      <vt:lpstr>PowerPoint Presentation</vt:lpstr>
      <vt:lpstr>PowerPoint Presentation</vt:lpstr>
      <vt:lpstr>PowerPoint Presentation</vt:lpstr>
      <vt:lpstr>PowerPoint Presentation</vt:lpstr>
      <vt:lpstr>What’s Next?</vt:lpstr>
      <vt:lpstr>Questions? </vt:lpstr>
      <vt:lpstr>PowerPoint Presentation</vt:lpstr>
      <vt:lpstr>Focus Area Descriptors</vt:lpstr>
      <vt:lpstr>PowerPoint Presentation</vt:lpstr>
      <vt:lpstr>PowerPoint Presentation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McConnell, Christina</cp:lastModifiedBy>
  <cp:revision>357</cp:revision>
  <cp:lastPrinted>2020-01-13T18:18:48Z</cp:lastPrinted>
  <dcterms:created xsi:type="dcterms:W3CDTF">2014-12-15T21:46:52Z</dcterms:created>
  <dcterms:modified xsi:type="dcterms:W3CDTF">2021-04-13T14:07:11Z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